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E1F79-A656-434C-9D1E-47079EC82E70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1C8C-B9BC-40DF-8B03-508ABCE3E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64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C1C8C-B9BC-40DF-8B03-508ABCE3EDB6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451FE5-264F-4C26-AEAB-C000A40A3209}" type="datetimeFigureOut">
              <a:rPr lang="ru-RU" smtClean="0"/>
              <a:t>21.06.2013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839FAA-5B56-4865-90FE-FA7B528A404D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«Электронно-библиотечные системы в формировании фондов научных библиотек»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581128"/>
            <a:ext cx="6400800" cy="1752600"/>
          </a:xfrm>
        </p:spPr>
        <p:txBody>
          <a:bodyPr>
            <a:normAutofit/>
          </a:bodyPr>
          <a:lstStyle/>
          <a:p>
            <a:pPr algn="r">
              <a:lnSpc>
                <a:spcPct val="120000"/>
              </a:lnSpc>
            </a:pPr>
            <a:r>
              <a:rPr lang="ru-RU" dirty="0" err="1" smtClean="0">
                <a:solidFill>
                  <a:schemeClr val="tx1"/>
                </a:solidFill>
              </a:rPr>
              <a:t>Бочарова</a:t>
            </a:r>
            <a:r>
              <a:rPr lang="ru-RU" dirty="0" smtClean="0">
                <a:solidFill>
                  <a:schemeClr val="tx1"/>
                </a:solidFill>
              </a:rPr>
              <a:t> Е.Н.</a:t>
            </a:r>
          </a:p>
          <a:p>
            <a:pPr algn="r">
              <a:lnSpc>
                <a:spcPct val="120000"/>
              </a:lnSpc>
            </a:pPr>
            <a:r>
              <a:rPr lang="ru-RU" dirty="0" err="1" smtClean="0">
                <a:solidFill>
                  <a:schemeClr val="tx1"/>
                </a:solidFill>
              </a:rPr>
              <a:t>Кочукова</a:t>
            </a:r>
            <a:r>
              <a:rPr lang="ru-RU" dirty="0" smtClean="0">
                <a:solidFill>
                  <a:schemeClr val="tx1"/>
                </a:solidFill>
              </a:rPr>
              <a:t> Е.В.</a:t>
            </a:r>
          </a:p>
          <a:p>
            <a:pPr algn="r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</a:rPr>
              <a:t>Павлова О.В.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3754760" cy="79435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ЭБС «</a:t>
            </a:r>
            <a:r>
              <a:rPr lang="en-US" sz="3600" dirty="0" smtClean="0"/>
              <a:t>IQLIB</a:t>
            </a:r>
            <a:r>
              <a:rPr lang="ru-RU" sz="3600" dirty="0" smtClean="0"/>
              <a:t>»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229600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2160240"/>
                <a:gridCol w="548295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</a:t>
                      </a:r>
                      <a:r>
                        <a:rPr lang="ru-RU" dirty="0" err="1" smtClean="0"/>
                        <a:t>п</a:t>
                      </a:r>
                      <a:r>
                        <a:rPr lang="ru-RU" dirty="0" smtClean="0"/>
                        <a:t>/</a:t>
                      </a:r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 издания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Библиографическое описание</a:t>
                      </a:r>
                      <a:endParaRPr lang="ru-RU" dirty="0"/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Справочное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Брокгауз Ф. А., Эфрон И.А. Энциклопедический словарь.-1982</a:t>
                      </a:r>
                      <a:r>
                        <a:rPr lang="ru-RU" baseline="0" dirty="0" smtClean="0"/>
                        <a:t> г.</a:t>
                      </a:r>
                      <a:endParaRPr lang="ru-RU" dirty="0"/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Продолжающееся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Вестник Московского университета. Серия 23. Антропология.- №4.- Москва: МГУ,</a:t>
                      </a:r>
                      <a:r>
                        <a:rPr lang="ru-RU" baseline="0" dirty="0" smtClean="0"/>
                        <a:t> 2011.- 136 с.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4906888" cy="108238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ЭБС «</a:t>
            </a:r>
            <a:r>
              <a:rPr lang="ru-RU" sz="3600" dirty="0" err="1" smtClean="0"/>
              <a:t>КнигаФонд</a:t>
            </a:r>
            <a:r>
              <a:rPr lang="ru-RU" sz="3600" dirty="0" smtClean="0"/>
              <a:t>»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484784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2160240"/>
                <a:gridCol w="54829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</a:t>
                      </a:r>
                      <a:r>
                        <a:rPr lang="ru-RU" dirty="0" err="1" smtClean="0"/>
                        <a:t>п</a:t>
                      </a:r>
                      <a:r>
                        <a:rPr lang="ru-RU" dirty="0" smtClean="0"/>
                        <a:t>/</a:t>
                      </a:r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 издания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Библиографическое описание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Монография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Андриевский</a:t>
                      </a:r>
                      <a:r>
                        <a:rPr lang="ru-RU" baseline="0" dirty="0" smtClean="0"/>
                        <a:t> Р.А. Основы </a:t>
                      </a:r>
                      <a:r>
                        <a:rPr lang="ru-RU" baseline="0" dirty="0" err="1" smtClean="0"/>
                        <a:t>наноструктурного</a:t>
                      </a:r>
                      <a:r>
                        <a:rPr lang="ru-RU" baseline="0" dirty="0" smtClean="0"/>
                        <a:t> материаловедения: возможности и проблемы.- М.: Бином. Лаборатория знаний, 2012 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Монография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Гриднев С.А., Калинин Ю.Е., Ситников А.В., </a:t>
                      </a:r>
                      <a:r>
                        <a:rPr lang="ru-RU" dirty="0" err="1" smtClean="0"/>
                        <a:t>Стогней</a:t>
                      </a:r>
                      <a:r>
                        <a:rPr lang="ru-RU" dirty="0" smtClean="0"/>
                        <a:t> О.В.</a:t>
                      </a:r>
                      <a:r>
                        <a:rPr lang="ru-RU" baseline="0" dirty="0" smtClean="0"/>
                        <a:t> Нелинейные явления в нано- и микрогетерогенных системах.- М.: Бином. Лаборатория знаний, 2012 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Монография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Ломов С.А., Ломов</a:t>
                      </a:r>
                      <a:r>
                        <a:rPr lang="ru-RU" baseline="0" dirty="0" smtClean="0"/>
                        <a:t> И.С. Основы математической теории пограничного слоя.- М.: Изд-во </a:t>
                      </a:r>
                      <a:r>
                        <a:rPr lang="ru-RU" baseline="0" dirty="0" err="1" smtClean="0"/>
                        <a:t>Моск</a:t>
                      </a:r>
                      <a:r>
                        <a:rPr lang="ru-RU" baseline="0" dirty="0" smtClean="0"/>
                        <a:t>.     ун-та, 2011 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Монография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Эпов</a:t>
                      </a:r>
                      <a:r>
                        <a:rPr lang="ru-RU" dirty="0" smtClean="0"/>
                        <a:t> М. И., Миронов В.Л., </a:t>
                      </a:r>
                      <a:r>
                        <a:rPr lang="ru-RU" dirty="0" err="1" smtClean="0"/>
                        <a:t>Музалевский</a:t>
                      </a:r>
                      <a:r>
                        <a:rPr lang="ru-RU" dirty="0" smtClean="0"/>
                        <a:t> К.В.</a:t>
                      </a:r>
                      <a:r>
                        <a:rPr lang="ru-RU" baseline="0" dirty="0" smtClean="0"/>
                        <a:t> Сверхширокополосное электромагнитное зондирование нефтегазового коллектора. – Новосибирск.: Изд-во Сибирского отделения РАН, 2011 г.</a:t>
                      </a:r>
                      <a:endParaRPr lang="ru-RU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2160240"/>
                <a:gridCol w="54829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</a:t>
                      </a:r>
                      <a:r>
                        <a:rPr lang="ru-RU" dirty="0" err="1" smtClean="0"/>
                        <a:t>п</a:t>
                      </a:r>
                      <a:r>
                        <a:rPr lang="ru-RU" dirty="0" smtClean="0"/>
                        <a:t>/</a:t>
                      </a:r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 издания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Библиографическое описание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Монография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Рябчун</a:t>
                      </a:r>
                      <a:r>
                        <a:rPr lang="ru-RU" dirty="0" smtClean="0"/>
                        <a:t> С.А., Третьяков</a:t>
                      </a:r>
                      <a:r>
                        <a:rPr lang="ru-RU" baseline="0" dirty="0" smtClean="0"/>
                        <a:t> И.В., </a:t>
                      </a:r>
                      <a:r>
                        <a:rPr lang="ru-RU" baseline="0" dirty="0" err="1" smtClean="0"/>
                        <a:t>Финкель</a:t>
                      </a:r>
                      <a:r>
                        <a:rPr lang="ru-RU" baseline="0" dirty="0" smtClean="0"/>
                        <a:t> М.И. Широкополосные высокостабильные </a:t>
                      </a:r>
                      <a:r>
                        <a:rPr lang="ru-RU" baseline="0" dirty="0" err="1" smtClean="0"/>
                        <a:t>терагерцовые</a:t>
                      </a:r>
                      <a:r>
                        <a:rPr lang="ru-RU" baseline="0" dirty="0" smtClean="0"/>
                        <a:t> смесители на горячих электронах из тонких сверхпроводниковых пленок</a:t>
                      </a:r>
                      <a:r>
                        <a:rPr lang="en-US" baseline="0" dirty="0" smtClean="0"/>
                        <a:t> NBN.-</a:t>
                      </a:r>
                      <a:r>
                        <a:rPr lang="ru-RU" baseline="0" dirty="0" smtClean="0"/>
                        <a:t>М.: МПГУ, 2011 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Монография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Сергеев А.Г. </a:t>
                      </a:r>
                      <a:r>
                        <a:rPr lang="ru-RU" dirty="0" err="1" smtClean="0"/>
                        <a:t>Нанометрология</a:t>
                      </a:r>
                      <a:r>
                        <a:rPr lang="ru-RU" dirty="0" smtClean="0"/>
                        <a:t>.- М.: Логос, 2011 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Монография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Фридман А.А. Модели экономического управления водными</a:t>
                      </a:r>
                      <a:r>
                        <a:rPr lang="ru-RU" baseline="0" dirty="0" smtClean="0"/>
                        <a:t> ресурсами. – М.: Издательский дом Высшей школы экономики, 2012 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Учебное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Романков</a:t>
                      </a:r>
                      <a:r>
                        <a:rPr lang="ru-RU" dirty="0" smtClean="0"/>
                        <a:t> П.Г., Фролов</a:t>
                      </a:r>
                      <a:r>
                        <a:rPr lang="ru-RU" baseline="0" dirty="0" smtClean="0"/>
                        <a:t> В.Ф., </a:t>
                      </a:r>
                      <a:r>
                        <a:rPr lang="ru-RU" baseline="0" dirty="0" err="1" smtClean="0"/>
                        <a:t>Флисюк</a:t>
                      </a:r>
                      <a:r>
                        <a:rPr lang="ru-RU" baseline="0" dirty="0" smtClean="0"/>
                        <a:t> О.М. Массообменные процессы химической технологии.- СПб.: </a:t>
                      </a:r>
                      <a:r>
                        <a:rPr lang="ru-RU" baseline="0" dirty="0" err="1" smtClean="0"/>
                        <a:t>Химиздат</a:t>
                      </a:r>
                      <a:r>
                        <a:rPr lang="ru-RU" baseline="0" dirty="0" smtClean="0"/>
                        <a:t>, 2011 г.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4906888" cy="108238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ЭБС «</a:t>
            </a:r>
            <a:r>
              <a:rPr lang="ru-RU" sz="3600" dirty="0" err="1" smtClean="0"/>
              <a:t>КнигаФонд</a:t>
            </a:r>
            <a:r>
              <a:rPr lang="ru-RU" sz="3600" dirty="0" smtClean="0"/>
              <a:t>»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988840"/>
            <a:ext cx="6192688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5085184"/>
            <a:ext cx="5122912" cy="1527448"/>
          </a:xfrm>
        </p:spPr>
        <p:txBody>
          <a:bodyPr>
            <a:normAutofit/>
          </a:bodyPr>
          <a:lstStyle/>
          <a:p>
            <a:pPr>
              <a:lnSpc>
                <a:spcPct val="9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ru-RU" sz="2800" b="1" dirty="0" err="1" smtClean="0"/>
              <a:t>e-mail</a:t>
            </a:r>
            <a:r>
              <a:rPr lang="ru-RU" sz="2800" b="1" dirty="0" smtClean="0"/>
              <a:t>:</a:t>
            </a:r>
            <a:r>
              <a:rPr lang="ru-RU" sz="2800" dirty="0" smtClean="0"/>
              <a:t> </a:t>
            </a:r>
            <a:r>
              <a:rPr lang="en-US" sz="2800" dirty="0" smtClean="0"/>
              <a:t>benkool@benran.ru</a:t>
            </a:r>
            <a:endParaRPr lang="en-US" sz="2800" dirty="0" smtClean="0">
              <a:solidFill>
                <a:srgbClr val="0D0D0D"/>
              </a:solidFill>
            </a:endParaRPr>
          </a:p>
          <a:p>
            <a:pPr>
              <a:lnSpc>
                <a:spcPct val="9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ru-RU" sz="2800" b="1" dirty="0" err="1" smtClean="0"/>
              <a:t>конт</a:t>
            </a:r>
            <a:r>
              <a:rPr lang="ru-RU" sz="2800" b="1" dirty="0" smtClean="0"/>
              <a:t>. тел.: </a:t>
            </a:r>
            <a:r>
              <a:rPr lang="ru-RU" sz="2800" dirty="0" smtClean="0"/>
              <a:t>8 (495) 691-21-87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	         </a:t>
            </a:r>
            <a:r>
              <a:rPr lang="ru-RU" sz="4000" dirty="0" smtClean="0"/>
              <a:t>Доля электронных книг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671836"/>
              </p:ext>
            </p:extLst>
          </p:nvPr>
        </p:nvGraphicFramePr>
        <p:xfrm>
          <a:off x="457200" y="1935163"/>
          <a:ext cx="8229600" cy="4637112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2458616"/>
                <a:gridCol w="3027784"/>
                <a:gridCol w="2743200"/>
              </a:tblGrid>
              <a:tr h="5186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США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Россия</a:t>
                      </a:r>
                      <a:endParaRPr lang="ru-RU" dirty="0"/>
                    </a:p>
                  </a:txBody>
                  <a:tcPr anchor="ctr"/>
                </a:tc>
              </a:tr>
              <a:tr h="235113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</a:t>
                      </a:r>
                      <a:r>
                        <a:rPr lang="ru-RU" sz="3200" dirty="0" smtClean="0"/>
                        <a:t>2012 г.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</a:t>
                      </a:r>
                      <a:r>
                        <a:rPr lang="en-US" sz="3200" dirty="0" smtClean="0"/>
                        <a:t>%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1%</a:t>
                      </a:r>
                      <a:endParaRPr lang="ru-RU" sz="3200" dirty="0"/>
                    </a:p>
                  </a:txBody>
                  <a:tcPr anchor="ctr"/>
                </a:tc>
              </a:tr>
              <a:tr h="1767331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     </a:t>
                      </a:r>
                      <a:r>
                        <a:rPr lang="ru-RU" sz="3200" baseline="0" dirty="0" smtClean="0"/>
                        <a:t> </a:t>
                      </a:r>
                      <a:r>
                        <a:rPr lang="ru-RU" sz="3200" dirty="0" smtClean="0"/>
                        <a:t>2015-</a:t>
                      </a:r>
                    </a:p>
                    <a:p>
                      <a:r>
                        <a:rPr lang="ru-RU" sz="3200" dirty="0" smtClean="0"/>
                        <a:t>     2017</a:t>
                      </a:r>
                      <a:r>
                        <a:rPr lang="ru-RU" sz="3200" baseline="0" dirty="0" smtClean="0"/>
                        <a:t> гг.         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</a:t>
                      </a:r>
                      <a:r>
                        <a:rPr lang="en-US" sz="3200" dirty="0" smtClean="0"/>
                        <a:t>5%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5%</a:t>
                      </a:r>
                      <a:endParaRPr lang="ru-RU" sz="32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2952328" cy="1440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u="sng" dirty="0" smtClean="0"/>
              <a:t>Традиционные</a:t>
            </a:r>
          </a:p>
          <a:p>
            <a:pPr algn="ctr">
              <a:buNone/>
            </a:pPr>
            <a:r>
              <a:rPr lang="ru-RU" sz="2800" u="sng" dirty="0" smtClean="0"/>
              <a:t>ресурсы</a:t>
            </a:r>
            <a:endParaRPr lang="ru-RU" sz="2800" u="sng" dirty="0"/>
          </a:p>
        </p:txBody>
      </p:sp>
      <p:grpSp>
        <p:nvGrpSpPr>
          <p:cNvPr id="24" name="Группа 23"/>
          <p:cNvGrpSpPr/>
          <p:nvPr/>
        </p:nvGrpSpPr>
        <p:grpSpPr>
          <a:xfrm>
            <a:off x="0" y="2492896"/>
            <a:ext cx="4195385" cy="2352457"/>
            <a:chOff x="0" y="2492896"/>
            <a:chExt cx="4195385" cy="2352457"/>
          </a:xfrm>
        </p:grpSpPr>
        <p:sp>
          <p:nvSpPr>
            <p:cNvPr id="5" name="TextBox 4"/>
            <p:cNvSpPr txBox="1"/>
            <p:nvPr/>
          </p:nvSpPr>
          <p:spPr>
            <a:xfrm>
              <a:off x="0" y="3645024"/>
              <a:ext cx="205172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Отечественное </a:t>
              </a:r>
            </a:p>
            <a:p>
              <a:pPr algn="ctr"/>
              <a:r>
                <a:rPr lang="ru-RU" dirty="0" smtClean="0"/>
                <a:t>  комплектование </a:t>
              </a:r>
              <a:r>
                <a:rPr lang="ru-RU" dirty="0" smtClean="0">
                  <a:solidFill>
                    <a:schemeClr val="accent5">
                      <a:lumMod val="75000"/>
                    </a:schemeClr>
                  </a:solidFill>
                </a:rPr>
                <a:t>(80%)</a:t>
              </a:r>
            </a:p>
            <a:p>
              <a:pPr algn="ctr"/>
              <a:endParaRPr lang="ru-RU" dirty="0" smtClean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51720" y="3645024"/>
              <a:ext cx="214366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 smtClean="0"/>
                <a:t>Иностранное </a:t>
              </a:r>
            </a:p>
            <a:p>
              <a:pPr algn="ctr"/>
              <a:r>
                <a:rPr lang="ru-RU" dirty="0" smtClean="0"/>
                <a:t>   комплектование </a:t>
              </a:r>
            </a:p>
            <a:p>
              <a:pPr algn="ctr"/>
              <a:r>
                <a:rPr lang="ru-RU" dirty="0" smtClean="0"/>
                <a:t>      </a:t>
              </a:r>
              <a:r>
                <a:rPr lang="ru-RU" dirty="0" smtClean="0">
                  <a:solidFill>
                    <a:srgbClr val="FF0000"/>
                  </a:solidFill>
                </a:rPr>
                <a:t>(20%)</a:t>
              </a:r>
            </a:p>
            <a:p>
              <a:endParaRPr lang="ru-RU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71600" y="2492896"/>
              <a:ext cx="1986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Финансирование</a:t>
              </a:r>
              <a:endParaRPr lang="ru-RU" dirty="0"/>
            </a:p>
          </p:txBody>
        </p:sp>
        <p:cxnSp>
          <p:nvCxnSpPr>
            <p:cNvPr id="9" name="Прямая со стрелкой 8"/>
            <p:cNvCxnSpPr>
              <a:stCxn id="7" idx="2"/>
            </p:cNvCxnSpPr>
            <p:nvPr/>
          </p:nvCxnSpPr>
          <p:spPr>
            <a:xfrm>
              <a:off x="1964821" y="2862228"/>
              <a:ext cx="1095011" cy="782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>
              <a:stCxn id="7" idx="2"/>
              <a:endCxn id="5" idx="0"/>
            </p:cNvCxnSpPr>
            <p:nvPr/>
          </p:nvCxnSpPr>
          <p:spPr>
            <a:xfrm flipH="1">
              <a:off x="1025860" y="2862228"/>
              <a:ext cx="938961" cy="782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4644008" y="2564904"/>
            <a:ext cx="4195385" cy="2906454"/>
            <a:chOff x="0" y="2492896"/>
            <a:chExt cx="4195385" cy="2906454"/>
          </a:xfrm>
        </p:grpSpPr>
        <p:sp>
          <p:nvSpPr>
            <p:cNvPr id="26" name="TextBox 25"/>
            <p:cNvSpPr txBox="1"/>
            <p:nvPr/>
          </p:nvSpPr>
          <p:spPr>
            <a:xfrm>
              <a:off x="0" y="3645024"/>
              <a:ext cx="205172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Отечественное </a:t>
              </a:r>
            </a:p>
            <a:p>
              <a:pPr algn="ctr"/>
              <a:r>
                <a:rPr lang="ru-RU" dirty="0" smtClean="0"/>
                <a:t>  комплектование</a:t>
              </a:r>
            </a:p>
            <a:p>
              <a:pPr algn="ctr"/>
              <a:r>
                <a:rPr lang="ru-RU" dirty="0" smtClean="0"/>
                <a:t>( периодические издания) </a:t>
              </a:r>
            </a:p>
            <a:p>
              <a:pPr algn="ctr"/>
              <a:r>
                <a:rPr lang="ru-RU" dirty="0" smtClean="0">
                  <a:solidFill>
                    <a:srgbClr val="FF0000"/>
                  </a:solidFill>
                </a:rPr>
                <a:t>(20%)*</a:t>
              </a:r>
            </a:p>
            <a:p>
              <a:pPr algn="ctr"/>
              <a:endParaRPr lang="ru-RU" dirty="0" smtClean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51720" y="3645024"/>
              <a:ext cx="214366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 smtClean="0"/>
                <a:t>Иностранное </a:t>
              </a:r>
            </a:p>
            <a:p>
              <a:pPr algn="ctr"/>
              <a:r>
                <a:rPr lang="ru-RU" dirty="0" smtClean="0"/>
                <a:t>   комплектование </a:t>
              </a:r>
            </a:p>
            <a:p>
              <a:pPr algn="ctr"/>
              <a:r>
                <a:rPr lang="ru-RU" dirty="0" smtClean="0"/>
                <a:t>      </a:t>
              </a:r>
              <a:r>
                <a:rPr lang="ru-RU" dirty="0" smtClean="0">
                  <a:solidFill>
                    <a:schemeClr val="accent5">
                      <a:lumMod val="75000"/>
                    </a:schemeClr>
                  </a:solidFill>
                </a:rPr>
                <a:t>(80%)</a:t>
              </a:r>
            </a:p>
            <a:p>
              <a:endParaRPr lang="ru-RU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71600" y="2492896"/>
              <a:ext cx="1986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Финансирование</a:t>
              </a:r>
              <a:endParaRPr lang="ru-RU" dirty="0"/>
            </a:p>
          </p:txBody>
        </p:sp>
        <p:cxnSp>
          <p:nvCxnSpPr>
            <p:cNvPr id="29" name="Прямая со стрелкой 28"/>
            <p:cNvCxnSpPr>
              <a:stCxn id="28" idx="2"/>
            </p:cNvCxnSpPr>
            <p:nvPr/>
          </p:nvCxnSpPr>
          <p:spPr>
            <a:xfrm>
              <a:off x="1964821" y="2862228"/>
              <a:ext cx="1095011" cy="782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>
              <a:stCxn id="28" idx="2"/>
              <a:endCxn id="26" idx="0"/>
            </p:cNvCxnSpPr>
            <p:nvPr/>
          </p:nvCxnSpPr>
          <p:spPr>
            <a:xfrm flipH="1">
              <a:off x="1025860" y="2862228"/>
              <a:ext cx="938961" cy="782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Содержимое 2"/>
          <p:cNvSpPr txBox="1">
            <a:spLocks/>
          </p:cNvSpPr>
          <p:nvPr/>
        </p:nvSpPr>
        <p:spPr>
          <a:xfrm>
            <a:off x="5076056" y="1124744"/>
            <a:ext cx="2952328" cy="1440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Электронные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ресурсы</a:t>
            </a:r>
            <a:endParaRPr kumimoji="0" lang="ru-RU" sz="28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91880" y="630932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- 318 названий, в т.ч. журналов изд-ва «Наука»-95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79435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Типы источников электронных книг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/>
          <a:lstStyle/>
          <a:p>
            <a:r>
              <a:rPr lang="ru-RU" dirty="0" smtClean="0"/>
              <a:t>Свободные сетевые библиотеки</a:t>
            </a:r>
          </a:p>
          <a:p>
            <a:endParaRPr lang="ru-RU" dirty="0" smtClean="0"/>
          </a:p>
          <a:p>
            <a:r>
              <a:rPr lang="ru-RU" dirty="0" smtClean="0"/>
              <a:t>Государственные цифровые библиотеки</a:t>
            </a:r>
          </a:p>
          <a:p>
            <a:endParaRPr lang="ru-RU" dirty="0" smtClean="0"/>
          </a:p>
          <a:p>
            <a:r>
              <a:rPr lang="ru-RU" dirty="0" err="1" smtClean="0"/>
              <a:t>Интернет-магазины</a:t>
            </a:r>
            <a:r>
              <a:rPr lang="ru-RU" dirty="0" smtClean="0"/>
              <a:t> электронных книг</a:t>
            </a:r>
          </a:p>
          <a:p>
            <a:endParaRPr lang="ru-RU" dirty="0" smtClean="0"/>
          </a:p>
          <a:p>
            <a:r>
              <a:rPr lang="ru-RU" dirty="0" smtClean="0"/>
              <a:t>Электронно-библиотечные системы (ЭБС)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			ЭБС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r>
              <a:rPr lang="ru-RU" dirty="0" smtClean="0"/>
              <a:t> «</a:t>
            </a:r>
            <a:r>
              <a:rPr lang="ru-RU" dirty="0" err="1" smtClean="0"/>
              <a:t>КнигаФонд</a:t>
            </a:r>
            <a:r>
              <a:rPr lang="ru-RU" dirty="0" smtClean="0"/>
              <a:t>»</a:t>
            </a:r>
          </a:p>
          <a:p>
            <a:r>
              <a:rPr lang="ru-RU" dirty="0" smtClean="0"/>
              <a:t> «</a:t>
            </a:r>
            <a:r>
              <a:rPr lang="en-US" dirty="0" smtClean="0"/>
              <a:t>IQLIB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Анализ запросов</a:t>
            </a:r>
            <a:r>
              <a:rPr lang="ru-RU" sz="3600" dirty="0" smtClean="0"/>
              <a:t> </a:t>
            </a:r>
            <a:r>
              <a:rPr lang="ru-RU" sz="3600" dirty="0" smtClean="0"/>
              <a:t>по виду отечественных </a:t>
            </a:r>
            <a:r>
              <a:rPr lang="ru-RU" sz="3600" dirty="0" smtClean="0"/>
              <a:t>изданий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Монографии – 81%</a:t>
            </a:r>
          </a:p>
          <a:p>
            <a:endParaRPr lang="ru-RU" sz="2400" dirty="0" smtClean="0"/>
          </a:p>
          <a:p>
            <a:r>
              <a:rPr lang="ru-RU" sz="2400" dirty="0" smtClean="0"/>
              <a:t>Труды конференций, семинаров, симпозиумов – 11%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Анализ запросов на отечественные книги по тематикам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348880"/>
          <a:ext cx="822960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ЦБ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МБА</a:t>
                      </a:r>
                      <a:endParaRPr lang="ru-RU" dirty="0"/>
                    </a:p>
                  </a:txBody>
                  <a:tcPr anchor="ctr"/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9%</a:t>
                      </a:r>
                      <a:endParaRPr lang="ru-RU" dirty="0"/>
                    </a:p>
                  </a:txBody>
                  <a:tcPr anchor="ctr"/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19,8%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16%</a:t>
                      </a:r>
                      <a:endParaRPr lang="ru-RU" dirty="0"/>
                    </a:p>
                  </a:txBody>
                  <a:tcPr anchor="ctr"/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Технические</a:t>
                      </a:r>
                      <a:r>
                        <a:rPr lang="ru-RU" baseline="0" dirty="0" smtClean="0"/>
                        <a:t> науки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18%</a:t>
                      </a:r>
                      <a:endParaRPr lang="ru-RU" dirty="0"/>
                    </a:p>
                  </a:txBody>
                  <a:tcPr anchor="ctr"/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7%</a:t>
                      </a:r>
                      <a:endParaRPr lang="ru-RU" dirty="0"/>
                    </a:p>
                  </a:txBody>
                  <a:tcPr anchor="ctr"/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Науки о Земле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8,6%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15,6%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4869160"/>
            <a:ext cx="4846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 остальным разделам спрос был менее 5%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2234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ЭБС «</a:t>
            </a:r>
            <a:r>
              <a:rPr lang="ru-RU" sz="3600" dirty="0" err="1" smtClean="0"/>
              <a:t>КнигаФонд</a:t>
            </a:r>
            <a:r>
              <a:rPr lang="ru-RU" sz="3600" dirty="0" smtClean="0"/>
              <a:t>»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2160240"/>
                <a:gridCol w="54829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</a:t>
                      </a:r>
                      <a:r>
                        <a:rPr lang="ru-RU" dirty="0" err="1" smtClean="0"/>
                        <a:t>п</a:t>
                      </a:r>
                      <a:r>
                        <a:rPr lang="ru-RU" dirty="0" smtClean="0"/>
                        <a:t>/</a:t>
                      </a:r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 издания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Библиографическое описание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Справочное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Брокгауз Ф. А., Эфрон И.А. Энциклопедический словарь.- 1982</a:t>
                      </a:r>
                      <a:r>
                        <a:rPr lang="ru-RU" baseline="0" dirty="0" smtClean="0"/>
                        <a:t> 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Справочное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Словарь </a:t>
                      </a:r>
                      <a:r>
                        <a:rPr lang="ru-RU" dirty="0" err="1" smtClean="0"/>
                        <a:t>нанотехнологических</a:t>
                      </a:r>
                      <a:r>
                        <a:rPr lang="ru-RU" baseline="0" dirty="0" smtClean="0"/>
                        <a:t> и связанных с </a:t>
                      </a:r>
                      <a:r>
                        <a:rPr lang="ru-RU" baseline="0" dirty="0" err="1" smtClean="0"/>
                        <a:t>нанотехнологиями</a:t>
                      </a:r>
                      <a:r>
                        <a:rPr lang="ru-RU" baseline="0" dirty="0" smtClean="0"/>
                        <a:t> терминов.- М.: ФИЗМАТЛИТ, 2010 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Учебное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Рамбиди</a:t>
                      </a:r>
                      <a:r>
                        <a:rPr lang="ru-RU" baseline="0" dirty="0" smtClean="0"/>
                        <a:t> Н.Г., Берёзкин А.В. Физические и химические основы </a:t>
                      </a:r>
                      <a:r>
                        <a:rPr lang="ru-RU" baseline="0" dirty="0" err="1" smtClean="0"/>
                        <a:t>нанотехнологий</a:t>
                      </a:r>
                      <a:r>
                        <a:rPr lang="ru-RU" baseline="0" dirty="0" smtClean="0"/>
                        <a:t>.- М.: ФИЗМАТЛИТ, 2009 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Учебное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Рамбиди</a:t>
                      </a:r>
                      <a:r>
                        <a:rPr lang="ru-RU" baseline="0" dirty="0" smtClean="0"/>
                        <a:t> Н.Г. </a:t>
                      </a:r>
                      <a:r>
                        <a:rPr lang="ru-RU" baseline="0" dirty="0" err="1" smtClean="0"/>
                        <a:t>Нанотехнологии</a:t>
                      </a:r>
                      <a:r>
                        <a:rPr lang="ru-RU" baseline="0" dirty="0" smtClean="0"/>
                        <a:t> и молекулярные компьютеры.- М.: ФИЗМАТЛИТ, 2011 г.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764704"/>
            <a:ext cx="4258816" cy="72234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ЭБС «</a:t>
            </a:r>
            <a:r>
              <a:rPr lang="ru-RU" sz="3600" dirty="0" err="1" smtClean="0"/>
              <a:t>КнигаФонд</a:t>
            </a:r>
            <a:r>
              <a:rPr lang="ru-RU" sz="3600" dirty="0" smtClean="0"/>
              <a:t>»</a:t>
            </a:r>
            <a:endParaRPr lang="ru-RU" sz="3600" dirty="0"/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2160240"/>
                <a:gridCol w="54829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</a:t>
                      </a:r>
                      <a:r>
                        <a:rPr lang="ru-RU" dirty="0" err="1" smtClean="0"/>
                        <a:t>п</a:t>
                      </a:r>
                      <a:r>
                        <a:rPr lang="ru-RU" dirty="0" smtClean="0"/>
                        <a:t>/</a:t>
                      </a:r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 издания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Библиографическое описание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Учебное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Гаврилов</a:t>
                      </a:r>
                      <a:r>
                        <a:rPr lang="ru-RU" baseline="0" dirty="0" smtClean="0"/>
                        <a:t> Г.П., </a:t>
                      </a:r>
                      <a:r>
                        <a:rPr lang="ru-RU" baseline="0" dirty="0" err="1" smtClean="0"/>
                        <a:t>Сапоженко</a:t>
                      </a:r>
                      <a:r>
                        <a:rPr lang="ru-RU" baseline="0" dirty="0" smtClean="0"/>
                        <a:t> А.А. Задачи и упражнения  по дискретной математике. -М.: ФИЗМАТЛИТ, 2009 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Монография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Берг Л.С. Аральское море. Опыт физико-географической</a:t>
                      </a:r>
                      <a:r>
                        <a:rPr lang="ru-RU" baseline="0" dirty="0" smtClean="0"/>
                        <a:t> монографии.- 1908г.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Монография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Шевырев</a:t>
                      </a:r>
                      <a:r>
                        <a:rPr lang="ru-RU" dirty="0" smtClean="0"/>
                        <a:t> С.П. История Императорского Московского университета,</a:t>
                      </a:r>
                      <a:r>
                        <a:rPr lang="ru-RU" baseline="0" dirty="0" smtClean="0"/>
                        <a:t> написанная к столетнему его юбилею.- 1855 г.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Продолжающееся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Ежегодник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Зоологического Музея</a:t>
                      </a:r>
                      <a:r>
                        <a:rPr lang="ru-RU" baseline="0" dirty="0" smtClean="0"/>
                        <a:t> Императорской Академии Наук.- Том 12.- СПб, 1908 г.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280</TotalTime>
  <Words>629</Words>
  <Application>Microsoft Office PowerPoint</Application>
  <PresentationFormat>Экран (4:3)</PresentationFormat>
  <Paragraphs>146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«Электронно-библиотечные системы в формировании фондов научных библиотек»</vt:lpstr>
      <vt:lpstr>          Доля электронных книг</vt:lpstr>
      <vt:lpstr>Презентация PowerPoint</vt:lpstr>
      <vt:lpstr>Типы источников электронных книг</vt:lpstr>
      <vt:lpstr>    ЭБС</vt:lpstr>
      <vt:lpstr>Анализ запросов по виду отечественных изданий</vt:lpstr>
      <vt:lpstr>Анализ запросов на отечественные книги по тематикам</vt:lpstr>
      <vt:lpstr>ЭБС «КнигаФонд»</vt:lpstr>
      <vt:lpstr>ЭБС «КнигаФонд»</vt:lpstr>
      <vt:lpstr>ЭБС «IQLIB»</vt:lpstr>
      <vt:lpstr>ЭБС «КнигаФонд»</vt:lpstr>
      <vt:lpstr>ЭБС «КнигаФонд»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«Электронно-библиотечные системы в формировании фондов научных библиотек»</dc:title>
  <dc:creator>Victor</dc:creator>
  <cp:lastModifiedBy>Оксана</cp:lastModifiedBy>
  <cp:revision>12</cp:revision>
  <dcterms:created xsi:type="dcterms:W3CDTF">2013-06-18T12:26:38Z</dcterms:created>
  <dcterms:modified xsi:type="dcterms:W3CDTF">2013-06-21T17:14:48Z</dcterms:modified>
</cp:coreProperties>
</file>