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57" r:id="rId5"/>
    <p:sldId id="267" r:id="rId6"/>
    <p:sldId id="262" r:id="rId7"/>
    <p:sldId id="260" r:id="rId8"/>
    <p:sldId id="261" r:id="rId9"/>
    <p:sldId id="263" r:id="rId10"/>
    <p:sldId id="264" r:id="rId11"/>
    <p:sldId id="265" r:id="rId12"/>
    <p:sldId id="266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2" r:id="rId27"/>
    <p:sldId id="281" r:id="rId2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25.06.2013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25.06.2013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25.06.2013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25.06.2013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25.06.2013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25.06.2013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25.06.2013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25.06.2013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25.06.2013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25.06.2013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25.06.2013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25.06.2013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0.pn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052736"/>
            <a:ext cx="7772400" cy="2736304"/>
          </a:xfrm>
        </p:spPr>
        <p:txBody>
          <a:bodyPr>
            <a:normAutofit/>
          </a:bodyPr>
          <a:lstStyle/>
          <a:p>
            <a:r>
              <a:rPr lang="ru-RU" dirty="0" smtClean="0"/>
              <a:t>Развитие системы учета журнального фонда БЕН РАН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31640" y="4509120"/>
            <a:ext cx="6400800" cy="1343000"/>
          </a:xfrm>
        </p:spPr>
        <p:txBody>
          <a:bodyPr/>
          <a:lstStyle/>
          <a:p>
            <a:pPr algn="l"/>
            <a:r>
              <a:rPr lang="ru-RU" dirty="0" smtClean="0"/>
              <a:t>К.П. </a:t>
            </a:r>
            <a:r>
              <a:rPr lang="ru-RU" dirty="0" err="1" smtClean="0"/>
              <a:t>Погорелко</a:t>
            </a:r>
            <a:endParaRPr lang="ru-RU" dirty="0" smtClean="0"/>
          </a:p>
          <a:p>
            <a:pPr algn="l"/>
            <a:r>
              <a:rPr lang="ru-RU" dirty="0" smtClean="0"/>
              <a:t>БЕН РАН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58853"/>
            <a:ext cx="9144000" cy="63402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97201"/>
            <a:ext cx="9144000" cy="62635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21192"/>
            <a:ext cx="9144000" cy="64156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90269"/>
            <a:ext cx="9144000" cy="6277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84148"/>
            <a:ext cx="9144000" cy="62897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91880" y="2132856"/>
            <a:ext cx="17049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707904" y="3068960"/>
            <a:ext cx="1590675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" dur="5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84418"/>
            <a:ext cx="9144000" cy="6289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2722" y="188640"/>
            <a:ext cx="9209443" cy="6480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60648"/>
            <a:ext cx="9182854" cy="63100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04" y="320210"/>
            <a:ext cx="9125696" cy="6205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1681" y="275602"/>
            <a:ext cx="9165681" cy="632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Технологические процессы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Учет журнального фонда:</a:t>
            </a:r>
          </a:p>
          <a:p>
            <a:pPr lvl="1"/>
            <a:r>
              <a:rPr lang="ru-RU" dirty="0" smtClean="0"/>
              <a:t>Ввод новых поступлений;</a:t>
            </a:r>
          </a:p>
          <a:p>
            <a:pPr lvl="1"/>
            <a:r>
              <a:rPr lang="ru-RU" dirty="0" smtClean="0"/>
              <a:t>Регистрация движения фонда между отделами БЕН;</a:t>
            </a:r>
          </a:p>
          <a:p>
            <a:pPr lvl="1"/>
            <a:r>
              <a:rPr lang="ru-RU" dirty="0" smtClean="0"/>
              <a:t>Ввод </a:t>
            </a:r>
            <a:r>
              <a:rPr lang="ru-RU" dirty="0" err="1" smtClean="0"/>
              <a:t>ретрофонда</a:t>
            </a:r>
            <a:r>
              <a:rPr lang="ru-RU" dirty="0" smtClean="0"/>
              <a:t>;</a:t>
            </a:r>
          </a:p>
          <a:p>
            <a:pPr lvl="1"/>
            <a:r>
              <a:rPr lang="ru-RU" dirty="0" smtClean="0"/>
              <a:t>Регистрация утерянных экземпляров;</a:t>
            </a:r>
          </a:p>
          <a:p>
            <a:pPr lvl="1"/>
            <a:r>
              <a:rPr lang="ru-RU" dirty="0" smtClean="0"/>
              <a:t>Списание;</a:t>
            </a:r>
          </a:p>
          <a:p>
            <a:pPr lvl="1"/>
            <a:r>
              <a:rPr lang="ru-RU" dirty="0" smtClean="0"/>
              <a:t>Регистрация доступности электронных версий</a:t>
            </a:r>
            <a:r>
              <a:rPr lang="ru-RU" dirty="0" smtClean="0"/>
              <a:t>;</a:t>
            </a:r>
            <a:endParaRPr lang="en-US" dirty="0" smtClean="0"/>
          </a:p>
          <a:p>
            <a:pPr lvl="1"/>
            <a:r>
              <a:rPr lang="ru-RU" dirty="0" smtClean="0"/>
              <a:t>Годовые отчеты движения фондов;</a:t>
            </a:r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88641"/>
            <a:ext cx="9174882" cy="64589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47050" y="221646"/>
            <a:ext cx="9191050" cy="64477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334" y="332656"/>
            <a:ext cx="9057331" cy="6192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88937"/>
            <a:ext cx="9144000" cy="62801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63688" y="2564904"/>
            <a:ext cx="5772150" cy="290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60032" y="3861048"/>
            <a:ext cx="1866900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4562" y="284418"/>
            <a:ext cx="9178561" cy="63129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Реализация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2060848"/>
            <a:ext cx="8229600" cy="2764904"/>
          </a:xfrm>
        </p:spPr>
        <p:txBody>
          <a:bodyPr/>
          <a:lstStyle/>
          <a:p>
            <a:r>
              <a:rPr lang="en-US" dirty="0" smtClean="0"/>
              <a:t>Microsoft ASP.NET (MVC-3)</a:t>
            </a:r>
          </a:p>
          <a:p>
            <a:r>
              <a:rPr lang="en-US" dirty="0" smtClean="0"/>
              <a:t>jquery-1.9.1</a:t>
            </a:r>
          </a:p>
          <a:p>
            <a:r>
              <a:rPr lang="en-US" dirty="0" smtClean="0"/>
              <a:t>jquery-ui-1.10.1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Ближайшие задачи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2348880"/>
            <a:ext cx="8229600" cy="2548880"/>
          </a:xfrm>
        </p:spPr>
        <p:txBody>
          <a:bodyPr/>
          <a:lstStyle/>
          <a:p>
            <a:r>
              <a:rPr lang="ru-RU" dirty="0" smtClean="0"/>
              <a:t>Формализация процедуры заказа;</a:t>
            </a:r>
          </a:p>
          <a:p>
            <a:r>
              <a:rPr lang="ru-RU" dirty="0" smtClean="0"/>
              <a:t>Формализация отчетных форм;</a:t>
            </a:r>
          </a:p>
          <a:p>
            <a:r>
              <a:rPr lang="ru-RU" dirty="0" smtClean="0"/>
              <a:t>Внедрение в эксплуатацию;</a:t>
            </a:r>
            <a:endParaRPr lang="ru-RU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Благодарю за внимание!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ru-RU" dirty="0" smtClean="0"/>
              <a:t>К.П. </a:t>
            </a:r>
            <a:r>
              <a:rPr lang="ru-RU" dirty="0" err="1" smtClean="0"/>
              <a:t>Погорелко</a:t>
            </a:r>
            <a:endParaRPr lang="ru-RU" dirty="0" smtClean="0"/>
          </a:p>
          <a:p>
            <a:pPr algn="l"/>
            <a:r>
              <a:rPr lang="ru-RU" dirty="0" smtClean="0"/>
              <a:t>БЕН РАН</a:t>
            </a:r>
          </a:p>
          <a:p>
            <a:pPr algn="l"/>
            <a:r>
              <a:rPr lang="en-US" smtClean="0"/>
              <a:t>pog@mi.ras.ru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Технологические процессы (2)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Обеспечение внутренних процессов БЕН:</a:t>
            </a:r>
          </a:p>
          <a:p>
            <a:pPr lvl="1"/>
            <a:r>
              <a:rPr lang="ru-RU" dirty="0" smtClean="0"/>
              <a:t>Ведение списков выставок новых поступлений в ЦБ;</a:t>
            </a:r>
          </a:p>
          <a:p>
            <a:pPr lvl="1"/>
            <a:r>
              <a:rPr lang="ru-RU" dirty="0" smtClean="0"/>
              <a:t>Заказ на копирование в читальном зале;</a:t>
            </a:r>
          </a:p>
          <a:p>
            <a:pPr lvl="1"/>
            <a:r>
              <a:rPr lang="ru-RU" dirty="0" smtClean="0"/>
              <a:t>Формирование выставок новых поступлений в филиалах БЕН;</a:t>
            </a:r>
          </a:p>
          <a:p>
            <a:r>
              <a:rPr lang="ru-RU" dirty="0" smtClean="0"/>
              <a:t>Экспорт информации в другие системы:</a:t>
            </a:r>
          </a:p>
          <a:p>
            <a:pPr lvl="1"/>
            <a:r>
              <a:rPr lang="ru-RU" dirty="0" smtClean="0"/>
              <a:t>Электронный каталог БЕН;</a:t>
            </a:r>
          </a:p>
          <a:p>
            <a:pPr lvl="1"/>
            <a:r>
              <a:rPr lang="ru-RU" dirty="0" smtClean="0"/>
              <a:t>Сводный каталог ГПНТБ;</a:t>
            </a:r>
          </a:p>
          <a:p>
            <a:pPr lvl="1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Рабочие места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Администратор системы.</a:t>
            </a:r>
          </a:p>
          <a:p>
            <a:r>
              <a:rPr lang="ru-RU" dirty="0" smtClean="0"/>
              <a:t>Регистратор </a:t>
            </a:r>
            <a:r>
              <a:rPr lang="ru-RU" dirty="0" smtClean="0"/>
              <a:t>поступлений в ЦБ </a:t>
            </a:r>
            <a:r>
              <a:rPr lang="ru-RU" dirty="0" smtClean="0"/>
              <a:t>(</a:t>
            </a:r>
            <a:r>
              <a:rPr lang="ru-RU" dirty="0" err="1" smtClean="0"/>
              <a:t>отеч</a:t>
            </a:r>
            <a:r>
              <a:rPr lang="ru-RU" dirty="0" smtClean="0"/>
              <a:t>./</a:t>
            </a:r>
            <a:r>
              <a:rPr lang="ru-RU" dirty="0" err="1" smtClean="0"/>
              <a:t>ино</a:t>
            </a:r>
            <a:r>
              <a:rPr lang="ru-RU" dirty="0" smtClean="0"/>
              <a:t>.).</a:t>
            </a:r>
          </a:p>
          <a:p>
            <a:r>
              <a:rPr lang="ru-RU" dirty="0" smtClean="0"/>
              <a:t>Отдел обслуживания читателей.</a:t>
            </a:r>
          </a:p>
          <a:p>
            <a:r>
              <a:rPr lang="ru-RU" dirty="0" smtClean="0"/>
              <a:t>Отдел основных фондов.</a:t>
            </a:r>
          </a:p>
          <a:p>
            <a:r>
              <a:rPr lang="ru-RU" dirty="0" smtClean="0"/>
              <a:t>Сопровождение электронных версий.</a:t>
            </a:r>
          </a:p>
          <a:p>
            <a:r>
              <a:rPr lang="ru-RU" dirty="0" smtClean="0"/>
              <a:t>Сетевая библиотека.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Движение </a:t>
            </a:r>
            <a:r>
              <a:rPr lang="ru-RU" dirty="0" smtClean="0"/>
              <a:t>журнального фонда</a:t>
            </a:r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6372200" y="2924942"/>
            <a:ext cx="1872208" cy="792088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258816" y="4627984"/>
            <a:ext cx="2160240" cy="100811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411216" y="4780384"/>
            <a:ext cx="2160240" cy="100811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4563616" y="4932784"/>
            <a:ext cx="2160240" cy="100811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716016" y="5085184"/>
            <a:ext cx="2160240" cy="100811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6516216" y="2996950"/>
            <a:ext cx="162422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Отдел фондов </a:t>
            </a:r>
            <a:endParaRPr lang="ru-RU" dirty="0" smtClean="0"/>
          </a:p>
          <a:p>
            <a:r>
              <a:rPr lang="ru-RU" dirty="0" smtClean="0"/>
              <a:t>БЕН</a:t>
            </a: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5148064" y="5229200"/>
            <a:ext cx="13500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Библиотеки</a:t>
            </a:r>
          </a:p>
          <a:p>
            <a:r>
              <a:rPr lang="ru-RU" dirty="0" smtClean="0"/>
              <a:t>сети</a:t>
            </a:r>
            <a:endParaRPr lang="ru-RU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3491880" y="2924942"/>
            <a:ext cx="1656184" cy="792088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459160" y="2916558"/>
            <a:ext cx="1656184" cy="792088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370384" y="4699992"/>
            <a:ext cx="1872208" cy="93610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522784" y="4852392"/>
            <a:ext cx="1872208" cy="93610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675184" y="5004792"/>
            <a:ext cx="1872208" cy="93610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827584" y="5157192"/>
            <a:ext cx="1872208" cy="93610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TextBox 17"/>
          <p:cNvSpPr txBox="1"/>
          <p:nvPr/>
        </p:nvSpPr>
        <p:spPr>
          <a:xfrm>
            <a:off x="1043608" y="5445224"/>
            <a:ext cx="13901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Поставщики</a:t>
            </a:r>
            <a:endParaRPr lang="ru-RU" dirty="0"/>
          </a:p>
        </p:txBody>
      </p:sp>
      <p:sp>
        <p:nvSpPr>
          <p:cNvPr id="19" name="TextBox 18"/>
          <p:cNvSpPr txBox="1"/>
          <p:nvPr/>
        </p:nvSpPr>
        <p:spPr>
          <a:xfrm>
            <a:off x="3491880" y="2996950"/>
            <a:ext cx="169790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Читальный зал </a:t>
            </a:r>
            <a:endParaRPr lang="ru-RU" dirty="0" smtClean="0"/>
          </a:p>
          <a:p>
            <a:r>
              <a:rPr lang="ru-RU" dirty="0" smtClean="0"/>
              <a:t>БЕН</a:t>
            </a:r>
            <a:endParaRPr lang="ru-RU" dirty="0"/>
          </a:p>
        </p:txBody>
      </p:sp>
      <p:sp>
        <p:nvSpPr>
          <p:cNvPr id="21" name="Стрелка вверх 20"/>
          <p:cNvSpPr/>
          <p:nvPr/>
        </p:nvSpPr>
        <p:spPr>
          <a:xfrm>
            <a:off x="1115616" y="4005062"/>
            <a:ext cx="720080" cy="64807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Стрелка вправо 22"/>
          <p:cNvSpPr/>
          <p:nvPr/>
        </p:nvSpPr>
        <p:spPr>
          <a:xfrm>
            <a:off x="2555776" y="3212974"/>
            <a:ext cx="576064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Стрелка вправо 23"/>
          <p:cNvSpPr/>
          <p:nvPr/>
        </p:nvSpPr>
        <p:spPr>
          <a:xfrm>
            <a:off x="5436096" y="3212974"/>
            <a:ext cx="576064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Двойная стрелка вверх/вниз 24"/>
          <p:cNvSpPr/>
          <p:nvPr/>
        </p:nvSpPr>
        <p:spPr>
          <a:xfrm rot="1826164">
            <a:off x="6300479" y="3889348"/>
            <a:ext cx="288032" cy="648072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Стрелка вправо 25"/>
          <p:cNvSpPr/>
          <p:nvPr/>
        </p:nvSpPr>
        <p:spPr>
          <a:xfrm rot="1548097">
            <a:off x="2416153" y="4069094"/>
            <a:ext cx="1687878" cy="30624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Стрелка вправо 26"/>
          <p:cNvSpPr/>
          <p:nvPr/>
        </p:nvSpPr>
        <p:spPr>
          <a:xfrm>
            <a:off x="3131840" y="5157192"/>
            <a:ext cx="648072" cy="5040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Стрелка влево 27"/>
          <p:cNvSpPr/>
          <p:nvPr/>
        </p:nvSpPr>
        <p:spPr>
          <a:xfrm>
            <a:off x="7452320" y="5085184"/>
            <a:ext cx="576064" cy="288032"/>
          </a:xfrm>
          <a:prstGeom prst="lef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Стрелка влево 28"/>
          <p:cNvSpPr/>
          <p:nvPr/>
        </p:nvSpPr>
        <p:spPr>
          <a:xfrm>
            <a:off x="7452320" y="5733256"/>
            <a:ext cx="576064" cy="288032"/>
          </a:xfrm>
          <a:prstGeom prst="left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TextBox 29"/>
          <p:cNvSpPr txBox="1"/>
          <p:nvPr/>
        </p:nvSpPr>
        <p:spPr>
          <a:xfrm>
            <a:off x="7020272" y="4149080"/>
            <a:ext cx="193309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Самостоятельная </a:t>
            </a:r>
          </a:p>
          <a:p>
            <a:r>
              <a:rPr lang="ru-RU" dirty="0" smtClean="0"/>
              <a:t>подписка</a:t>
            </a:r>
            <a:endParaRPr lang="ru-RU" dirty="0"/>
          </a:p>
        </p:txBody>
      </p:sp>
      <p:sp>
        <p:nvSpPr>
          <p:cNvPr id="31" name="TextBox 30"/>
          <p:cNvSpPr txBox="1"/>
          <p:nvPr/>
        </p:nvSpPr>
        <p:spPr>
          <a:xfrm>
            <a:off x="7380312" y="6021288"/>
            <a:ext cx="7200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Дары</a:t>
            </a:r>
            <a:endParaRPr lang="ru-RU" dirty="0"/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611560" y="3068958"/>
            <a:ext cx="1656184" cy="792088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39552" y="3140966"/>
            <a:ext cx="181389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Отделы  </a:t>
            </a:r>
            <a:endParaRPr lang="ru-RU" dirty="0" smtClean="0"/>
          </a:p>
          <a:p>
            <a:r>
              <a:rPr lang="ru-RU" dirty="0" smtClean="0"/>
              <a:t>комплектования</a:t>
            </a:r>
            <a:endParaRPr lang="ru-RU" dirty="0"/>
          </a:p>
        </p:txBody>
      </p:sp>
      <p:sp>
        <p:nvSpPr>
          <p:cNvPr id="33" name="Скругленный прямоугольник 32"/>
          <p:cNvSpPr/>
          <p:nvPr/>
        </p:nvSpPr>
        <p:spPr>
          <a:xfrm>
            <a:off x="539552" y="1484784"/>
            <a:ext cx="1656184" cy="792088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4" name="Двойная стрелка вверх/вниз 33"/>
          <p:cNvSpPr/>
          <p:nvPr/>
        </p:nvSpPr>
        <p:spPr>
          <a:xfrm>
            <a:off x="1259632" y="2348880"/>
            <a:ext cx="288032" cy="475755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Скругленный прямоугольник 34"/>
          <p:cNvSpPr/>
          <p:nvPr/>
        </p:nvSpPr>
        <p:spPr>
          <a:xfrm>
            <a:off x="3419872" y="1484784"/>
            <a:ext cx="1656184" cy="792088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Двойная стрелка вверх/вниз 35"/>
          <p:cNvSpPr/>
          <p:nvPr/>
        </p:nvSpPr>
        <p:spPr>
          <a:xfrm>
            <a:off x="4139952" y="2348880"/>
            <a:ext cx="288032" cy="475755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TextBox 36"/>
          <p:cNvSpPr txBox="1"/>
          <p:nvPr/>
        </p:nvSpPr>
        <p:spPr>
          <a:xfrm>
            <a:off x="539552" y="1556792"/>
            <a:ext cx="162647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Отдел </a:t>
            </a:r>
          </a:p>
          <a:p>
            <a:r>
              <a:rPr lang="ru-RU" dirty="0" smtClean="0"/>
              <a:t>каталогизации</a:t>
            </a:r>
            <a:endParaRPr lang="ru-RU" dirty="0"/>
          </a:p>
        </p:txBody>
      </p:sp>
      <p:sp>
        <p:nvSpPr>
          <p:cNvPr id="38" name="TextBox 37"/>
          <p:cNvSpPr txBox="1"/>
          <p:nvPr/>
        </p:nvSpPr>
        <p:spPr>
          <a:xfrm>
            <a:off x="3491880" y="1556792"/>
            <a:ext cx="148463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err="1" smtClean="0"/>
              <a:t>Ксеро</a:t>
            </a:r>
            <a:r>
              <a:rPr lang="ru-RU" dirty="0" smtClean="0"/>
              <a:t>-</a:t>
            </a:r>
          </a:p>
          <a:p>
            <a:r>
              <a:rPr lang="ru-RU" dirty="0" smtClean="0"/>
              <a:t>копирование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Модернизация рабочего места регистратора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Улучшен поиск журналов с использованием </a:t>
            </a:r>
            <a:r>
              <a:rPr lang="ru-RU" dirty="0" err="1" smtClean="0"/>
              <a:t>автозаполнения</a:t>
            </a:r>
            <a:r>
              <a:rPr lang="ru-RU" dirty="0" smtClean="0"/>
              <a:t> и рекомендаций операторов;</a:t>
            </a:r>
          </a:p>
          <a:p>
            <a:r>
              <a:rPr lang="ru-RU" dirty="0" smtClean="0"/>
              <a:t>Улучшена структура рабочего места;</a:t>
            </a:r>
          </a:p>
          <a:p>
            <a:r>
              <a:rPr lang="ru-RU" dirty="0" smtClean="0"/>
              <a:t>Блокировка функциональности во время обновления;</a:t>
            </a:r>
          </a:p>
          <a:p>
            <a:r>
              <a:rPr lang="ru-RU" dirty="0" smtClean="0"/>
              <a:t>Использован принцип частичного обновления страницы;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2610" y="0"/>
            <a:ext cx="8719870" cy="6796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Среднее время загрузки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2492896"/>
            <a:ext cx="8229600" cy="1972816"/>
          </a:xfrm>
        </p:spPr>
        <p:txBody>
          <a:bodyPr/>
          <a:lstStyle/>
          <a:p>
            <a:r>
              <a:rPr lang="ru-RU" dirty="0" smtClean="0"/>
              <a:t>Страница целиком  - </a:t>
            </a:r>
            <a:r>
              <a:rPr lang="ru-RU" dirty="0" smtClean="0"/>
              <a:t>2.9 </a:t>
            </a:r>
            <a:r>
              <a:rPr lang="ru-RU" dirty="0" smtClean="0"/>
              <a:t>сек.</a:t>
            </a:r>
          </a:p>
          <a:p>
            <a:r>
              <a:rPr lang="ru-RU" dirty="0" smtClean="0"/>
              <a:t>Только таблица  -  1.7 сек.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ru-RU" dirty="0" smtClean="0"/>
              <a:t>Сетевая библиотека</a:t>
            </a:r>
            <a:endParaRPr lang="ru-RU" dirty="0"/>
          </a:p>
        </p:txBody>
      </p:sp>
      <p:pic>
        <p:nvPicPr>
          <p:cNvPr id="1028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303306"/>
            <a:ext cx="9144000" cy="5438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1723</TotalTime>
  <Words>225</Words>
  <Application>Microsoft Office PowerPoint</Application>
  <PresentationFormat>Экран (4:3)</PresentationFormat>
  <Paragraphs>66</Paragraphs>
  <Slides>27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28" baseType="lpstr">
      <vt:lpstr>Тема Office</vt:lpstr>
      <vt:lpstr>Развитие системы учета журнального фонда БЕН РАН</vt:lpstr>
      <vt:lpstr>Технологические процессы</vt:lpstr>
      <vt:lpstr>Технологические процессы (2)</vt:lpstr>
      <vt:lpstr>Рабочие места</vt:lpstr>
      <vt:lpstr>Движение журнального фонда</vt:lpstr>
      <vt:lpstr>Модернизация рабочего места регистратора</vt:lpstr>
      <vt:lpstr>Слайд 7</vt:lpstr>
      <vt:lpstr>Среднее время загрузки</vt:lpstr>
      <vt:lpstr>Сетевая библиотека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Реализация</vt:lpstr>
      <vt:lpstr>Ближайшие задачи</vt:lpstr>
      <vt:lpstr>Благодарю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Совершенствование программного обеспечения системы учета журнального фонда БЕН РАН</dc:title>
  <dc:creator>Pog</dc:creator>
  <cp:lastModifiedBy>Pog</cp:lastModifiedBy>
  <cp:revision>39</cp:revision>
  <dcterms:created xsi:type="dcterms:W3CDTF">2013-06-22T09:02:17Z</dcterms:created>
  <dcterms:modified xsi:type="dcterms:W3CDTF">2013-06-25T19:27:31Z</dcterms:modified>
</cp:coreProperties>
</file>