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2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83" r:id="rId4"/>
    <p:sldId id="259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4" r:id="rId30"/>
  </p:sldIdLst>
  <p:sldSz cx="9144000" cy="6858000" type="screen4x3"/>
  <p:notesSz cx="7099300" cy="102346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833313"/>
    <a:srgbClr val="FFDBA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217" autoAdjust="0"/>
  </p:normalViewPr>
  <p:slideViewPr>
    <p:cSldViewPr>
      <p:cViewPr varScale="1">
        <p:scale>
          <a:sx n="68" d="100"/>
          <a:sy n="68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396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4021295" y="1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F21BCF59-7D50-4A6C-BA83-21D15508C8AA}" type="datetimeFigureOut">
              <a:rPr lang="ru-RU" smtClean="0"/>
              <a:pPr/>
              <a:t>21.06.2013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721107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4021295" y="9721107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01CE851-1329-4F03-B45A-2AC319F84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1295" y="1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639506FB-04EA-4098-BE4D-813DF8770C0C}" type="datetimeFigureOut">
              <a:rPr lang="ru-RU" smtClean="0"/>
              <a:pPr/>
              <a:t>21.06.2013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1295" y="9721107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A8E2FE6-2AA3-49EE-996D-234FA95A76D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E2FE6-2AA3-49EE-996D-234FA95A76D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E2FE6-2AA3-49EE-996D-234FA95A76D8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300" dirty="0" smtClean="0"/>
              <a:t>Как видно из табл. 3, тройка государств-лидеров по сотрудничеству с российскими учеными совпадает во всех исследуемых областях. Основным научным партнером, за исключением области сельского хозяйства, являются США. Доля российско-американских публикаций в сельскохозяйственных науках в последние годы несколько снизилась на фоне роста совместных публикаций с Германией и Великобританией. Кроме того, мы можем наблюдать достаточно высокие темпы прироста количества совместных публикаций с этими странами по всем исследуемым научным направлениям за последние десять лет. </a:t>
            </a:r>
            <a:endParaRPr lang="en-US" sz="1300" dirty="0" smtClean="0"/>
          </a:p>
          <a:p>
            <a:r>
              <a:rPr lang="ru-RU" sz="1300" dirty="0" smtClean="0"/>
              <a:t>Стоит также отметить достаточно высокий средний уровень цитируемости (превышающий среднемировые показатели) совместных публикаций со странами-лидерами по всем исследуемым областям. Индекс </a:t>
            </a:r>
            <a:r>
              <a:rPr lang="ru-RU" sz="1300" dirty="0" err="1" smtClean="0"/>
              <a:t>Хирша</a:t>
            </a:r>
            <a:r>
              <a:rPr lang="ru-RU" sz="1300" dirty="0" smtClean="0"/>
              <a:t> массивов совместных публикаций с основными государствами-партнерами также достаточно высок.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E2FE6-2AA3-49EE-996D-234FA95A76D8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E2FE6-2AA3-49EE-996D-234FA95A76D8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300" baseline="30000" dirty="0" smtClean="0"/>
              <a:t>К числу других НИУ мы относили все научно-исследовательские учреждения, не имеющие отношения к РАН и ВУЗам (в т.ч. ГНЦ, НИУ отраслевых академий и пр.). </a:t>
            </a:r>
          </a:p>
          <a:p>
            <a:r>
              <a:rPr lang="ru-RU" sz="1300" dirty="0" smtClean="0"/>
              <a:t>Принадлежность авторов к тем, или иным научным организациям определялась согласно сведениям, отраженным в поле: «</a:t>
            </a:r>
            <a:r>
              <a:rPr lang="en-US" sz="1300" dirty="0" smtClean="0"/>
              <a:t>Addresses</a:t>
            </a:r>
            <a:r>
              <a:rPr lang="ru-RU" sz="1300" dirty="0" smtClean="0"/>
              <a:t>» [Сбор данных производился по БД «</a:t>
            </a:r>
            <a:r>
              <a:rPr lang="en-US" sz="1300" dirty="0" smtClean="0"/>
              <a:t>Web of Science</a:t>
            </a:r>
            <a:r>
              <a:rPr lang="ru-RU" sz="1300" dirty="0" smtClean="0"/>
              <a:t>» (</a:t>
            </a:r>
            <a:r>
              <a:rPr lang="en-US" sz="1300" dirty="0" smtClean="0"/>
              <a:t>SCI</a:t>
            </a:r>
            <a:r>
              <a:rPr lang="ru-RU" sz="1300" dirty="0" smtClean="0"/>
              <a:t>-</a:t>
            </a:r>
            <a:r>
              <a:rPr lang="en-US" sz="1300" dirty="0" smtClean="0"/>
              <a:t>EXPANDED</a:t>
            </a:r>
            <a:r>
              <a:rPr lang="ru-RU" sz="1300" dirty="0" smtClean="0"/>
              <a:t> 1980 –наст. время и CPCI-S - 1990 – настоящее время) с выгрузкой в электронные таблицы </a:t>
            </a:r>
            <a:r>
              <a:rPr lang="en-US" sz="1300" dirty="0" smtClean="0"/>
              <a:t>Excel</a:t>
            </a:r>
            <a:r>
              <a:rPr lang="ru-RU" sz="1300" dirty="0" smtClean="0"/>
              <a:t>].</a:t>
            </a:r>
          </a:p>
          <a:p>
            <a:r>
              <a:rPr lang="ru-RU" sz="1300" dirty="0" smtClean="0"/>
              <a:t>При подсчете публикация учитывалась один раз независимо от количества авторов из различных секторов науки. В случаях, когда авторами публикации являлись представители из двух и более секторов науки, то публикация учитывалась для каждого сектора</a:t>
            </a:r>
          </a:p>
          <a:p>
            <a:r>
              <a:rPr lang="ru-RU" sz="1300" dirty="0" smtClean="0"/>
              <a:t>По данным табл. 4 видно, что 2/3 (62%) всего массива публикаций по исследуемым направлениям приходится на долю научно-исследовательских учреждений Российской академии наук. Доля ВУЗов и других НИУ примерно равна и составляет 31% и 27% </a:t>
            </a:r>
          </a:p>
          <a:p>
            <a:r>
              <a:rPr lang="ru-RU" sz="1300" dirty="0" smtClean="0"/>
              <a:t>Аналогичные показатели получены в результате анализа суммарной цитируемости публикаций. Средние доли всех ссылок на публикации, представленные в </a:t>
            </a:r>
            <a:r>
              <a:rPr lang="en-US" sz="1300" dirty="0" smtClean="0"/>
              <a:t>WOS</a:t>
            </a:r>
            <a:r>
              <a:rPr lang="ru-RU" sz="1300" dirty="0" smtClean="0"/>
              <a:t> по исследуемым направлениям, распределились следующим образом: 64 % - НИУ РАН; 25 % - ВУЗы; 28% - другие НИУ.  </a:t>
            </a:r>
          </a:p>
          <a:p>
            <a:r>
              <a:rPr lang="ru-RU" sz="1300" dirty="0" smtClean="0"/>
              <a:t>Долевое распределение ссылок связано с количеством публикаций, поэтому рассмотрим среднюю цитируемость публикаций в исследуемых областях, авторами которых являлись российские ученые из различных секторов науки (таб. 5).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E2FE6-2AA3-49EE-996D-234FA95A76D8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E2FE6-2AA3-49EE-996D-234FA95A76D8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90478"/>
            <a:r>
              <a:rPr lang="ru-RU" sz="1300" dirty="0" smtClean="0"/>
              <a:t>Как видно по данным табл. 5, средняя цитируемость российских публикаций НИУ различных ведомств сопоставима между собой по всем исследуемым направлениям, что говорит о равнозначности публикаций по данному индикатору.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E2FE6-2AA3-49EE-996D-234FA95A76D8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E2FE6-2AA3-49EE-996D-234FA95A76D8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defTabSz="990478"/>
            <a:r>
              <a:rPr lang="ru-RU" sz="1300" dirty="0" smtClean="0"/>
              <a:t>Данный индикатор интересен тем, что позволяет получить некоторую взвешенную оценку научной продуктивности за определенный период времени в аналогичной области знания. Уникальность этого индикатора заключается в его независимости от суммарной цитируемости и позволяет оценить стабильность интенсивности цитируемости публикаций во времени. Несомненно, данный индикатор может служить в качестве полезного дополнения к таким традиционным </a:t>
            </a:r>
            <a:r>
              <a:rPr lang="ru-RU" sz="1300" dirty="0" err="1" smtClean="0"/>
              <a:t>библиометрическим</a:t>
            </a:r>
            <a:r>
              <a:rPr lang="ru-RU" sz="1300" dirty="0" smtClean="0"/>
              <a:t> показателям как количество публикаций и их суммарная цитируемость. Следует особо подчеркнуть, что при сравнении массивов публикаций по данному индикатору необходимо учитывать их принадлежность к различным областям знания, а также </a:t>
            </a:r>
            <a:r>
              <a:rPr lang="ru-RU" sz="1300" dirty="0" err="1" smtClean="0"/>
              <a:t>временны́е</a:t>
            </a:r>
            <a:r>
              <a:rPr lang="ru-RU" sz="1300" dirty="0" smtClean="0"/>
              <a:t> рамки исследуемых документопотоков.</a:t>
            </a:r>
          </a:p>
          <a:p>
            <a:r>
              <a:rPr lang="ru-RU" sz="1300" dirty="0" smtClean="0"/>
              <a:t>Массивы публикаций формировались по каждому направлению за весь период в целом. В случаях, когда публикация относилась к двум и более направлениям, она учитывалась для каждого из них. Кроме того, если публикация написана авторами из НИИ двух и более секторов науки, она также учитывалась для каждого из этих секторов.</a:t>
            </a:r>
          </a:p>
          <a:p>
            <a:pPr defTabSz="990478"/>
            <a:r>
              <a:rPr lang="ru-RU" sz="1300" dirty="0" smtClean="0"/>
              <a:t>Как видно из табл. 6, индекс </a:t>
            </a:r>
            <a:r>
              <a:rPr lang="ru-RU" sz="1300" dirty="0" err="1" smtClean="0"/>
              <a:t>Хирша</a:t>
            </a:r>
            <a:r>
              <a:rPr lang="ru-RU" sz="1300" dirty="0" smtClean="0"/>
              <a:t> массивов публикаций, авторами которых являлись ученые НИУ РАН, по всем исследуемым научным областям максимально приближен к показателям по России в целом. Поэтому мы можем предположить, что стабильность интенсивности цитирования российских публикаций в период 2002-2011 гг. обеспечивалась в большей степени за счет статей, авторами которых являлись ученые НИУ РАН. Особо хочется отметить публикации без иностранного участия. В данной категории индекс </a:t>
            </a:r>
            <a:r>
              <a:rPr lang="ru-RU" sz="1300" dirty="0" err="1" smtClean="0"/>
              <a:t>Хирша</a:t>
            </a:r>
            <a:r>
              <a:rPr lang="ru-RU" sz="1300" dirty="0" smtClean="0"/>
              <a:t> массивов публикаций РАН практически равен показателю по России в целом.</a:t>
            </a:r>
          </a:p>
          <a:p>
            <a:endParaRPr lang="ru-RU" sz="130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E2FE6-2AA3-49EE-996D-234FA95A76D8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300" dirty="0" smtClean="0"/>
              <a:t>Документальный поток был разделен на публикации с иностранным участием и без него. Внутри этой градации мы проанализировали взаимодействие ученых в следующих комбинациях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E2FE6-2AA3-49EE-996D-234FA95A76D8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E2FE6-2AA3-49EE-996D-234FA95A76D8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E2FE6-2AA3-49EE-996D-234FA95A76D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E2FE6-2AA3-49EE-996D-234FA95A76D8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300" dirty="0" smtClean="0"/>
              <a:t>При подсчете публикация учитывалась один раз независимо от количества авторов из одной организации. В случаях, когда авторами публикаций являлись представители нескольких секторов науки,  публикация учитывалась для каждого сектора во всех изложенных в тексте комбинациях. Место работы авторов извлекалось из поля «</a:t>
            </a:r>
            <a:r>
              <a:rPr lang="en-US" sz="1300" dirty="0" smtClean="0"/>
              <a:t>addresses</a:t>
            </a:r>
            <a:r>
              <a:rPr lang="ru-RU" sz="1300" dirty="0" smtClean="0"/>
              <a:t>» карточки публикации в «</a:t>
            </a:r>
            <a:r>
              <a:rPr lang="en-US" sz="1300" dirty="0" smtClean="0"/>
              <a:t>Web of Science</a:t>
            </a:r>
            <a:r>
              <a:rPr lang="ru-RU" sz="1300" dirty="0" smtClean="0"/>
              <a:t>». В отдельных случаях, когда  возникали сомнения в принадлежности организации к тому, или иному ведомству, идентификация производилась посредством дополнительного поиска в Интернет-ресурсах.</a:t>
            </a:r>
          </a:p>
          <a:p>
            <a:r>
              <a:rPr lang="ru-RU" sz="1300" dirty="0" smtClean="0"/>
              <a:t>По данным, представленным в табл. 7, мы видим, что </a:t>
            </a:r>
            <a:r>
              <a:rPr lang="ru-RU" sz="1300" dirty="0" err="1" smtClean="0"/>
              <a:t>бо́льшая</a:t>
            </a:r>
            <a:r>
              <a:rPr lang="ru-RU" sz="1300" dirty="0" smtClean="0"/>
              <a:t> часть публикаций была подготовлена учеными из одной научной организации без соавторства с представителями НИУ других российских научных ведомств. Наиболее продуктивным во </a:t>
            </a:r>
            <a:r>
              <a:rPr lang="ru-RU" sz="1300" dirty="0" err="1" smtClean="0"/>
              <a:t>внутрироссийском</a:t>
            </a:r>
            <a:r>
              <a:rPr lang="ru-RU" sz="1300" dirty="0" smtClean="0"/>
              <a:t> научном сотрудничестве являлось взаимодействие ученых НИУ РАН и ВУЗов. Причем, доля таких публикаций без иностранного участия несколько выше, чем при наличии такового. Наименьшая активность во взаимном сотрудничестве наблюдалась  между разными ВУЗами (от 0% до 2% по всем исследуемым областям с иностранным участием и от 0% до 4 % без иностранного участия</a:t>
            </a:r>
            <a:r>
              <a:rPr lang="ru-RU" sz="1300" smtClean="0"/>
              <a:t>). </a:t>
            </a:r>
            <a:r>
              <a:rPr lang="ru-RU" sz="1300" smtClean="0"/>
              <a:t> </a:t>
            </a:r>
            <a:r>
              <a:rPr lang="ru-RU" sz="1300" dirty="0" smtClean="0"/>
              <a:t>Аналогичные показатели мы наблюдаем при сравнении долей ссылок, приходящихся на совместные межведомственные публикации (табл. 8).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E2FE6-2AA3-49EE-996D-234FA95A76D8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E2FE6-2AA3-49EE-996D-234FA95A76D8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E2FE6-2AA3-49EE-996D-234FA95A76D8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E2FE6-2AA3-49EE-996D-234FA95A76D8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500" baseline="30000" dirty="0" smtClean="0">
                <a:latin typeface="+mj-lt"/>
                <a:cs typeface="Times New Roman" pitchFamily="18" charset="0"/>
              </a:rPr>
              <a:t>В </a:t>
            </a:r>
            <a:r>
              <a:rPr lang="en-US" sz="1500" baseline="30000" dirty="0" smtClean="0">
                <a:latin typeface="+mj-lt"/>
                <a:cs typeface="Times New Roman" pitchFamily="18" charset="0"/>
              </a:rPr>
              <a:t>ESI</a:t>
            </a:r>
            <a:r>
              <a:rPr lang="ru-RU" sz="1500" baseline="30000" dirty="0" smtClean="0">
                <a:latin typeface="+mj-lt"/>
                <a:cs typeface="Times New Roman" pitchFamily="18" charset="0"/>
              </a:rPr>
              <a:t>  «</a:t>
            </a:r>
            <a:r>
              <a:rPr lang="en-US" sz="1500" baseline="30000" dirty="0" smtClean="0">
                <a:latin typeface="+mj-lt"/>
                <a:cs typeface="Times New Roman" pitchFamily="18" charset="0"/>
              </a:rPr>
              <a:t>Molecular Biology</a:t>
            </a:r>
            <a:r>
              <a:rPr lang="ru-RU" sz="1500" baseline="30000" dirty="0" smtClean="0">
                <a:latin typeface="+mj-lt"/>
                <a:cs typeface="Times New Roman" pitchFamily="18" charset="0"/>
              </a:rPr>
              <a:t> &amp; </a:t>
            </a:r>
            <a:r>
              <a:rPr lang="en-US" sz="1500" baseline="30000" dirty="0" smtClean="0">
                <a:latin typeface="+mj-lt"/>
                <a:cs typeface="Times New Roman" pitchFamily="18" charset="0"/>
              </a:rPr>
              <a:t>Genetics</a:t>
            </a:r>
            <a:r>
              <a:rPr lang="ru-RU" sz="1500" baseline="30000" dirty="0" smtClean="0">
                <a:latin typeface="+mj-lt"/>
                <a:cs typeface="Times New Roman" pitchFamily="18" charset="0"/>
              </a:rPr>
              <a:t>».  Однако в данном разделе  мы учитывали публикации  только по генетике и наследственности («</a:t>
            </a:r>
            <a:r>
              <a:rPr lang="ru-RU" sz="1500" baseline="30000" dirty="0" err="1" smtClean="0">
                <a:latin typeface="+mj-lt"/>
                <a:cs typeface="Times New Roman" pitchFamily="18" charset="0"/>
              </a:rPr>
              <a:t>Genetics</a:t>
            </a:r>
            <a:r>
              <a:rPr lang="ru-RU" sz="1500" baseline="30000" dirty="0" smtClean="0">
                <a:latin typeface="+mj-lt"/>
                <a:cs typeface="Times New Roman" pitchFamily="18" charset="0"/>
              </a:rPr>
              <a:t> </a:t>
            </a:r>
            <a:r>
              <a:rPr lang="ru-RU" sz="1500" baseline="30000" dirty="0" err="1" smtClean="0">
                <a:latin typeface="+mj-lt"/>
                <a:cs typeface="Times New Roman" pitchFamily="18" charset="0"/>
              </a:rPr>
              <a:t>Heredity</a:t>
            </a:r>
            <a:r>
              <a:rPr lang="ru-RU" sz="1500" baseline="30000" dirty="0" smtClean="0">
                <a:latin typeface="+mj-lt"/>
                <a:cs typeface="Times New Roman" pitchFamily="18" charset="0"/>
              </a:rPr>
              <a:t>»).  Публикации по молекулярной биологии учитывались в  «</a:t>
            </a:r>
            <a:r>
              <a:rPr lang="ru-RU" sz="1500" baseline="30000" dirty="0" err="1" smtClean="0">
                <a:latin typeface="+mj-lt"/>
                <a:cs typeface="Times New Roman" pitchFamily="18" charset="0"/>
              </a:rPr>
              <a:t>Biology</a:t>
            </a:r>
            <a:r>
              <a:rPr lang="ru-RU" sz="1500" baseline="30000" dirty="0" smtClean="0">
                <a:latin typeface="+mj-lt"/>
                <a:cs typeface="Times New Roman" pitchFamily="18" charset="0"/>
              </a:rPr>
              <a:t> &amp; </a:t>
            </a:r>
            <a:r>
              <a:rPr lang="ru-RU" sz="1500" baseline="30000" dirty="0" err="1" smtClean="0">
                <a:latin typeface="+mj-lt"/>
                <a:cs typeface="Times New Roman" pitchFamily="18" charset="0"/>
              </a:rPr>
              <a:t>Biochemistry</a:t>
            </a:r>
            <a:r>
              <a:rPr lang="ru-RU" sz="1500" baseline="30000" dirty="0" smtClean="0">
                <a:latin typeface="+mj-lt"/>
                <a:cs typeface="Times New Roman" pitchFamily="18" charset="0"/>
              </a:rPr>
              <a:t>».</a:t>
            </a:r>
            <a:endParaRPr lang="ru-RU" sz="1500" dirty="0">
              <a:latin typeface="+mj-lt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E2FE6-2AA3-49EE-996D-234FA95A76D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E2FE6-2AA3-49EE-996D-234FA95A76D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E2FE6-2AA3-49EE-996D-234FA95A76D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1300" dirty="0" smtClean="0"/>
              <a:t>Как видно из табл. 1, по всем направлениям, кроме «</a:t>
            </a:r>
            <a:r>
              <a:rPr lang="en-US" sz="1300" dirty="0" smtClean="0"/>
              <a:t>Agriculture</a:t>
            </a:r>
            <a:r>
              <a:rPr lang="ru-RU" sz="1300" dirty="0" smtClean="0"/>
              <a:t>», соотношение публикаций с иностранным участием к публикациям без него примерно одинаково – 40 % (с иностранным участием) и 60 % (без иностранного участия). По сельскохозяйственной тематике («</a:t>
            </a:r>
            <a:r>
              <a:rPr lang="en-US" sz="1300" dirty="0" smtClean="0"/>
              <a:t>Agriculture</a:t>
            </a:r>
            <a:r>
              <a:rPr lang="ru-RU" sz="1300" dirty="0" smtClean="0"/>
              <a:t>») это соотношение заметно меньше – 23 % (с иностранным участием) и 77 % (без иностранного участия). Однако стоит отметить, что в последние годы наметилась тенденция к увеличению доли публикаций в соавторстве с зарубежными коллегами в этой научной области – средний темп прироста количества таких статей за исследуемый период составил 4%. </a:t>
            </a:r>
            <a:endParaRPr lang="en-US" sz="1300" dirty="0" smtClean="0"/>
          </a:p>
          <a:p>
            <a:r>
              <a:rPr lang="ru-RU" sz="1300" dirty="0" smtClean="0"/>
              <a:t>В </a:t>
            </a:r>
            <a:r>
              <a:rPr lang="ru-RU" sz="1300" dirty="0" smtClean="0"/>
              <a:t>исследуемом периоде наблюдалось снижение темпов прироста общего количества публикаций по сельскому хозяйству  (на 3%)  и в области генетики  (на 2%). По всем другим научным направлениям темпы прироста были положительными: 4 % - науки о растениях и животных; 2 % - науки об окружающей среде и экология; 1% - биология и биохимия; микробиология. </a:t>
            </a:r>
          </a:p>
          <a:p>
            <a:r>
              <a:rPr lang="ru-RU" sz="1300" dirty="0" smtClean="0"/>
              <a:t>Проанализировав </a:t>
            </a:r>
            <a:r>
              <a:rPr lang="ru-RU" sz="1300" dirty="0" smtClean="0"/>
              <a:t>динамику изменения уровня цитируемости публикаций с иностранным участием и без него, обнаружилась тенденция к увеличению доли российских публикаций без иностранного участия с уровнем цитируемости равным и превышающим среднемировые показатели: положительная динамика прослеживается во всех областях. Однако в целом средняя цитируемость статей без иностранного участия пока еще значительно ниже, чем у совместных публикаций. </a:t>
            </a:r>
          </a:p>
          <a:p>
            <a:r>
              <a:rPr lang="ru-RU" sz="1300" dirty="0" smtClean="0"/>
              <a:t>Уровень </a:t>
            </a:r>
            <a:r>
              <a:rPr lang="ru-RU" sz="1300" dirty="0" smtClean="0"/>
              <a:t>цитируемости определялся как отношение суммарной цитируемости к среднемировым значениям по соответствующему научному направлению и году (по БД </a:t>
            </a:r>
            <a:r>
              <a:rPr lang="en-US" sz="1300" dirty="0" smtClean="0"/>
              <a:t>ESI </a:t>
            </a:r>
            <a:r>
              <a:rPr lang="ru-RU" sz="1300" dirty="0" smtClean="0"/>
              <a:t>[состояние данных на июль 2012 г.]), умноженному на 100%.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E2FE6-2AA3-49EE-996D-234FA95A76D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300" dirty="0" smtClean="0"/>
              <a:t>Как видно из табл. 2, публикации с иностранным участием содержат почти в 1,5 раза больше библиографических ссылок, чем публикации, авторами которых являлись только российские ученые. Среднее количество ученых, принимавших участие в подготовке одной совместной публикации по исследуемым нами направлениям, также было заметно больше. Стоит особо отметить наблюдаемый в последние годы (особенно в период 2009-2011 гг.), тренд на значительное укрупнение международных коллективов авторов публикаций во многих исследовательских областях.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E2FE6-2AA3-49EE-996D-234FA95A76D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E2FE6-2AA3-49EE-996D-234FA95A76D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0.9 – средняя цитируемость публикации по физике в мире</a:t>
            </a:r>
          </a:p>
          <a:p>
            <a:r>
              <a:rPr lang="ru-RU" dirty="0" smtClean="0"/>
              <a:t>407/0.9*100 – уровень цитируемость данной публикации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E2FE6-2AA3-49EE-996D-234FA95A76D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6AF06-0CA4-4EF4-A512-BC85D63C18ED}" type="datetimeFigureOut">
              <a:rPr lang="ru-RU" smtClean="0"/>
              <a:pPr/>
              <a:t>21.06.2013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72CB3-C88C-434C-AA06-D8DC3BB2B3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30030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6AF06-0CA4-4EF4-A512-BC85D63C18ED}" type="datetimeFigureOut">
              <a:rPr lang="ru-RU" smtClean="0"/>
              <a:pPr/>
              <a:t>21.06.2013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72CB3-C88C-434C-AA06-D8DC3BB2B3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9509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6AF06-0CA4-4EF4-A512-BC85D63C18ED}" type="datetimeFigureOut">
              <a:rPr lang="ru-RU" smtClean="0"/>
              <a:pPr/>
              <a:t>21.06.2013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72CB3-C88C-434C-AA06-D8DC3BB2B3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2852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6AF06-0CA4-4EF4-A512-BC85D63C18ED}" type="datetimeFigureOut">
              <a:rPr lang="ru-RU" smtClean="0"/>
              <a:pPr/>
              <a:t>21.06.2013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72CB3-C88C-434C-AA06-D8DC3BB2B3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62851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6AF06-0CA4-4EF4-A512-BC85D63C18ED}" type="datetimeFigureOut">
              <a:rPr lang="ru-RU" smtClean="0"/>
              <a:pPr/>
              <a:t>21.06.2013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72CB3-C88C-434C-AA06-D8DC3BB2B3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55108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6AF06-0CA4-4EF4-A512-BC85D63C18ED}" type="datetimeFigureOut">
              <a:rPr lang="ru-RU" smtClean="0"/>
              <a:pPr/>
              <a:t>21.06.2013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72CB3-C88C-434C-AA06-D8DC3BB2B3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2584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6AF06-0CA4-4EF4-A512-BC85D63C18ED}" type="datetimeFigureOut">
              <a:rPr lang="ru-RU" smtClean="0"/>
              <a:pPr/>
              <a:t>21.06.2013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72CB3-C88C-434C-AA06-D8DC3BB2B3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64925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6AF06-0CA4-4EF4-A512-BC85D63C18ED}" type="datetimeFigureOut">
              <a:rPr lang="ru-RU" smtClean="0"/>
              <a:pPr/>
              <a:t>21.06.2013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72CB3-C88C-434C-AA06-D8DC3BB2B3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8709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6AF06-0CA4-4EF4-A512-BC85D63C18ED}" type="datetimeFigureOut">
              <a:rPr lang="ru-RU" smtClean="0"/>
              <a:pPr/>
              <a:t>21.06.2013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72CB3-C88C-434C-AA06-D8DC3BB2B3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6514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6AF06-0CA4-4EF4-A512-BC85D63C18ED}" type="datetimeFigureOut">
              <a:rPr lang="ru-RU" smtClean="0"/>
              <a:pPr/>
              <a:t>21.06.2013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72CB3-C88C-434C-AA06-D8DC3BB2B3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9304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6AF06-0CA4-4EF4-A512-BC85D63C18ED}" type="datetimeFigureOut">
              <a:rPr lang="ru-RU" smtClean="0"/>
              <a:pPr/>
              <a:t>21.06.2013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72CB3-C88C-434C-AA06-D8DC3BB2B3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0833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19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6AF06-0CA4-4EF4-A512-BC85D63C18ED}" type="datetimeFigureOut">
              <a:rPr lang="ru-RU" smtClean="0"/>
              <a:pPr/>
              <a:t>21.06.2013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72CB3-C88C-434C-AA06-D8DC3BB2B3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56039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3" r:id="rId1"/>
    <p:sldLayoutId id="2147483984" r:id="rId2"/>
    <p:sldLayoutId id="2147483985" r:id="rId3"/>
    <p:sldLayoutId id="2147483986" r:id="rId4"/>
    <p:sldLayoutId id="2147483987" r:id="rId5"/>
    <p:sldLayoutId id="2147483988" r:id="rId6"/>
    <p:sldLayoutId id="2147483989" r:id="rId7"/>
    <p:sldLayoutId id="2147483990" r:id="rId8"/>
    <p:sldLayoutId id="2147483991" r:id="rId9"/>
    <p:sldLayoutId id="2147483992" r:id="rId10"/>
    <p:sldLayoutId id="214748399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mailto:natsl@vega.protres.ru" TargetMode="External"/><Relationship Id="rId2" Type="http://schemas.openxmlformats.org/officeDocument/2006/relationships/hyperlink" Target="mailto:j-v-m@yandex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276872"/>
            <a:ext cx="8458200" cy="3744416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C00000"/>
                </a:solidFill>
              </a:rPr>
              <a:t>ВЛИЯНИЕ МЕЖДУНАРОДНОГО И ВНУТРИГОСУДАРСТВЕННОГО СОТРУДНИЧЕСТВА НА НАУЧНУЮ ПРОДУКТИВНОСТЬ РОССИЙСКИХ УЧЕНЫХ В ОБЛАСТИ БИОЛОГИИ, НАУК ОБ ОКРУЖАЮЩЕЙ СРЕДЕ И ЭКОЛОГИИ 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16632"/>
            <a:ext cx="8458200" cy="216024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Мохначева Юлия Валерьевна</a:t>
            </a:r>
          </a:p>
          <a:p>
            <a:r>
              <a:rPr lang="ru-RU" sz="2800" b="1" dirty="0" err="1" smtClean="0">
                <a:solidFill>
                  <a:srgbClr val="C00000"/>
                </a:solidFill>
              </a:rPr>
              <a:t>Харыбина</a:t>
            </a:r>
            <a:r>
              <a:rPr lang="ru-RU" sz="2800" b="1" dirty="0" smtClean="0">
                <a:solidFill>
                  <a:srgbClr val="C00000"/>
                </a:solidFill>
              </a:rPr>
              <a:t> Татьяна Николаевна</a:t>
            </a:r>
          </a:p>
          <a:p>
            <a:r>
              <a:rPr lang="ru-RU" sz="2800" dirty="0" smtClean="0"/>
              <a:t>Библиотека по естественным наукам РАН</a:t>
            </a:r>
          </a:p>
          <a:p>
            <a:r>
              <a:rPr lang="ru-RU" sz="2800" dirty="0" smtClean="0"/>
              <a:t> (отдел в Пущинском научном центре РАН)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1700808"/>
            <a:ext cx="7886700" cy="237626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Совместная публикационная активность российских авторов в соавторстве с учеными из основных государств-партнеров в области биологии и наук об окружающей среде в период 2002-2011 гг. по базе данных «</a:t>
            </a:r>
            <a:r>
              <a:rPr lang="ru-RU" b="1" dirty="0" err="1" smtClean="0">
                <a:solidFill>
                  <a:srgbClr val="C00000"/>
                </a:solidFill>
              </a:rPr>
              <a:t>Web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of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Science</a:t>
            </a:r>
            <a:r>
              <a:rPr lang="ru-RU" b="1" dirty="0" smtClean="0">
                <a:solidFill>
                  <a:srgbClr val="C00000"/>
                </a:solidFill>
              </a:rPr>
              <a:t>» 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116632"/>
          <a:ext cx="8784974" cy="6442097"/>
        </p:xfrm>
        <a:graphic>
          <a:graphicData uri="http://schemas.openxmlformats.org/drawingml/2006/table">
            <a:tbl>
              <a:tblPr/>
              <a:tblGrid>
                <a:gridCol w="1852495"/>
                <a:gridCol w="657499"/>
                <a:gridCol w="1254996"/>
                <a:gridCol w="1254996"/>
                <a:gridCol w="1254996"/>
                <a:gridCol w="1254996"/>
                <a:gridCol w="1254996"/>
              </a:tblGrid>
              <a:tr h="132475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Agriculture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Biology &amp; Biochemistry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Environment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/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Ecology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Genetics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Microbiology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Plant &amp; Animal Sciences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609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Доля совместных публикаций в общем массиве с иностранным участием, %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76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США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6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Германия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6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Великобритания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609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Средний темп прироста количества совместных публикаций, %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76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США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-5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076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Германия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122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Великобритания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609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Среднее значение уровня цитируемости публикаций </a:t>
                      </a:r>
                      <a:r>
                        <a:rPr lang="ru-RU" sz="18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76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США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128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107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6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Германия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3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Великобритания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98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07609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Индекс </a:t>
                      </a:r>
                      <a:r>
                        <a:rPr lang="ru-RU" sz="1800" b="1" dirty="0" err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Хирша</a:t>
                      </a: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массива совместных публикаций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76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США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6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Германия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4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Великобритания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37" marR="56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132856"/>
            <a:ext cx="7886700" cy="198375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Доли публикаций российских учёных, работающих в различных секторах науки, в 2002–2011 гг. в области биологии, наук об окружающей среде и экологии по базе данных </a:t>
            </a:r>
            <a:r>
              <a:rPr lang="ru-RU" b="1" dirty="0" err="1" smtClean="0">
                <a:solidFill>
                  <a:srgbClr val="C00000"/>
                </a:solidFill>
              </a:rPr>
              <a:t>Web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of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Science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79509" y="260645"/>
          <a:ext cx="8928995" cy="6150459"/>
        </p:xfrm>
        <a:graphic>
          <a:graphicData uri="http://schemas.openxmlformats.org/drawingml/2006/table">
            <a:tbl>
              <a:tblPr/>
              <a:tblGrid>
                <a:gridCol w="3559798"/>
                <a:gridCol w="746455"/>
                <a:gridCol w="746455"/>
                <a:gridCol w="746455"/>
                <a:gridCol w="746455"/>
                <a:gridCol w="746455"/>
                <a:gridCol w="628810"/>
                <a:gridCol w="117645"/>
                <a:gridCol w="890467"/>
              </a:tblGrid>
              <a:tr h="194421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Agriculture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Biology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&amp;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Biochemistry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Environment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/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Ecology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Genetics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Microbiology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Plant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&amp;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Animal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Sciences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Средняя доля по всем направлениям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754"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Публикации без иностранного участия, %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Доля НИУ РАН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66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67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48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Доля ВУЗов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Доля других НИУ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754"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Публикации с иностранным участием, %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Доля НИУ РАН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66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66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48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Доля ВУЗов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Доля других НИУ 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754"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Весь массив российских публикаций, % 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Доля НИУ РАН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67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67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69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48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Доля ВУЗов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Доля других НИУ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988840"/>
            <a:ext cx="7886700" cy="194421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Средняя цитируемость отражённых в </a:t>
            </a:r>
            <a:r>
              <a:rPr lang="en-US" b="1" dirty="0" smtClean="0">
                <a:solidFill>
                  <a:srgbClr val="C00000"/>
                </a:solidFill>
              </a:rPr>
              <a:t>Web of Science</a:t>
            </a:r>
            <a:r>
              <a:rPr lang="ru-RU" b="1" dirty="0" smtClean="0">
                <a:solidFill>
                  <a:srgbClr val="C00000"/>
                </a:solidFill>
              </a:rPr>
              <a:t> публикаций, авторы которых  – российские учёные из различных секторов науки, в 2002–2011 гг.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79512" y="116632"/>
          <a:ext cx="8784976" cy="6264697"/>
        </p:xfrm>
        <a:graphic>
          <a:graphicData uri="http://schemas.openxmlformats.org/drawingml/2006/table">
            <a:tbl>
              <a:tblPr/>
              <a:tblGrid>
                <a:gridCol w="3249253"/>
                <a:gridCol w="921828"/>
                <a:gridCol w="922779"/>
                <a:gridCol w="922779"/>
                <a:gridCol w="922779"/>
                <a:gridCol w="922779"/>
                <a:gridCol w="922779"/>
              </a:tblGrid>
              <a:tr h="188043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Agriculture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Biology &amp; Biochemistry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Environment / Ecology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Genetics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Microbiology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Plant &amp; Animal Sciences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567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Публикации без иностранного участия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76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НИУ РАН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1,6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3,19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2,19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3,71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2,45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6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ВУЗы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1,32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3,37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2,06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2,31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2,54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2,03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6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Другие НИУ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3,25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1,88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2,08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2,45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609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Публикации с иностранным участием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76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НИУ РАН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8,3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13,99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9,82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15,69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13,61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6,99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6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ВУЗы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6,47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12,8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8,67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11,76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12,77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7,05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6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Другие НИУ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7,27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12,78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10,97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17,14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17,19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7,04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609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Весь массив публикаций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76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НИУ РАН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3,51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7,13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5,39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7,54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7,48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4,45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6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ВУЗы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6,64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4,83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5,6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5,86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3,73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6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Другие НИУ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2,61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6,5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6,17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7,52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9,46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4,57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204864"/>
            <a:ext cx="7886700" cy="20882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Индекс </a:t>
            </a:r>
            <a:r>
              <a:rPr lang="ru-RU" b="1" dirty="0" err="1" smtClean="0">
                <a:solidFill>
                  <a:srgbClr val="C00000"/>
                </a:solidFill>
              </a:rPr>
              <a:t>Хирша</a:t>
            </a:r>
            <a:r>
              <a:rPr lang="ru-RU" b="1" dirty="0" smtClean="0">
                <a:solidFill>
                  <a:srgbClr val="C00000"/>
                </a:solidFill>
              </a:rPr>
              <a:t> массивов публикаций, отражённых в </a:t>
            </a:r>
            <a:r>
              <a:rPr lang="ru-RU" b="1" dirty="0" err="1" smtClean="0">
                <a:solidFill>
                  <a:srgbClr val="C00000"/>
                </a:solidFill>
              </a:rPr>
              <a:t>Web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of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Science</a:t>
            </a:r>
            <a:r>
              <a:rPr lang="ru-RU" b="1" dirty="0" smtClean="0">
                <a:solidFill>
                  <a:srgbClr val="C00000"/>
                </a:solidFill>
              </a:rPr>
              <a:t>, авторами которых являются российские учёные из разных секторов науки по исследуемым направлениям за период 2002–2011 гг.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07504" y="92247"/>
          <a:ext cx="8856983" cy="6448610"/>
        </p:xfrm>
        <a:graphic>
          <a:graphicData uri="http://schemas.openxmlformats.org/drawingml/2006/table">
            <a:tbl>
              <a:tblPr/>
              <a:tblGrid>
                <a:gridCol w="3710789"/>
                <a:gridCol w="857377"/>
                <a:gridCol w="857377"/>
                <a:gridCol w="858343"/>
                <a:gridCol w="857377"/>
                <a:gridCol w="857377"/>
                <a:gridCol w="858343"/>
              </a:tblGrid>
              <a:tr h="16704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Agriculture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Biology &amp; Biochemistry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Environment / Ecology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Genetics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Microbiology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Plant &amp; Animal Sciences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763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Публикации с иностранным участием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87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НИУ РАН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89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7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ВУЗы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7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Другие российские НИУ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7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 России в целом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763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Публикации без иностранного участия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87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НИУ РАН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7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ВУЗы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7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Другие российские НИУ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7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 России в целом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763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Массив публикаций в целом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87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НИУ РАН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187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ВУЗы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7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Другие российские НИУ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9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 России в целом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66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66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69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7886700" cy="129614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Анализ научного взаимодействия ученых из научных организаций различных ведомств России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268760"/>
            <a:ext cx="87129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smtClean="0"/>
              <a:t>НИИ РАН (все авторы из одной организации);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НИИ РАН + ВУЗы (авторы из одной и более организаций);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НИИ РАН + ВУЗы + другие НИУ России (авторы из одной и более организаций);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НИИ РАН + другие НИУ России (авторы из одной и более организаций);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ВУЗы (все авторы из одной организации);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другие НИУ России (все авторы из одной организации);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ВУЗы + другие НИУ России (авторы из одной и более организаций);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ВУЗы + ВУЗы (две и более организаций);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НИИ РАН + НИИ РАН (две и более организаций);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другие НИУ России + другие НИУ России (две и более организаций)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204864"/>
            <a:ext cx="7886700" cy="194421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Доли публикаций, соавторами которых являются ученые НИУ различных ведомств. в документальных массивах России с и без иностранного участия за период 2002-2011 гг.  (по БД "</a:t>
            </a:r>
            <a:r>
              <a:rPr lang="ru-RU" b="1" dirty="0" err="1" smtClean="0">
                <a:solidFill>
                  <a:srgbClr val="C00000"/>
                </a:solidFill>
              </a:rPr>
              <a:t>Web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of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Science</a:t>
            </a:r>
            <a:r>
              <a:rPr lang="ru-RU" b="1" dirty="0" smtClean="0">
                <a:solidFill>
                  <a:srgbClr val="C00000"/>
                </a:solidFill>
              </a:rPr>
              <a:t>") 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32656"/>
            <a:ext cx="8686800" cy="561662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600" dirty="0" smtClean="0"/>
              <a:t>Период исследования – 2002-2011 гг.</a:t>
            </a:r>
          </a:p>
          <a:p>
            <a:pPr>
              <a:buFont typeface="Wingdings" pitchFamily="2" charset="2"/>
              <a:buChar char="Ø"/>
            </a:pPr>
            <a:r>
              <a:rPr lang="ru-RU" sz="2600" dirty="0" smtClean="0"/>
              <a:t>Информационная база исследования - </a:t>
            </a:r>
            <a:r>
              <a:rPr lang="en-US" sz="2600" dirty="0" smtClean="0"/>
              <a:t>Web of Knowledge (Thomson Reuters) </a:t>
            </a:r>
            <a:r>
              <a:rPr lang="ru-RU" sz="2600" dirty="0" smtClean="0"/>
              <a:t>– </a:t>
            </a:r>
            <a:r>
              <a:rPr lang="en-US" sz="2600" dirty="0" smtClean="0"/>
              <a:t>Web of Science</a:t>
            </a:r>
            <a:r>
              <a:rPr lang="ru-RU" sz="2600" dirty="0" smtClean="0"/>
              <a:t> (</a:t>
            </a:r>
            <a:r>
              <a:rPr lang="en-US" sz="2600" dirty="0" smtClean="0"/>
              <a:t>Science Citation Index Exp. 1980-</a:t>
            </a:r>
            <a:r>
              <a:rPr lang="ru-RU" sz="2600" dirty="0" smtClean="0"/>
              <a:t>наст. время); </a:t>
            </a:r>
            <a:r>
              <a:rPr lang="en-US" sz="2600" dirty="0" smtClean="0"/>
              <a:t>Essential Science Indicators</a:t>
            </a:r>
            <a:r>
              <a:rPr lang="ru-RU" sz="2600" dirty="0" smtClean="0"/>
              <a:t>:</a:t>
            </a:r>
          </a:p>
          <a:p>
            <a:pPr>
              <a:buNone/>
            </a:pPr>
            <a:r>
              <a:rPr lang="ru-RU" sz="2600" dirty="0" smtClean="0"/>
              <a:t>Выявление документопотоков в режиме основного (общего) поиска (</a:t>
            </a:r>
            <a:r>
              <a:rPr lang="en-US" sz="2600" dirty="0" smtClean="0"/>
              <a:t>General Search)</a:t>
            </a:r>
            <a:r>
              <a:rPr lang="ru-RU" sz="2600" dirty="0" smtClean="0"/>
              <a:t>:</a:t>
            </a:r>
            <a:r>
              <a:rPr lang="en-US" sz="2600" dirty="0" smtClean="0"/>
              <a:t> Russia</a:t>
            </a:r>
            <a:r>
              <a:rPr lang="ru-RU" sz="2600" dirty="0" smtClean="0"/>
              <a:t> +</a:t>
            </a:r>
            <a:r>
              <a:rPr lang="en-US" sz="2600" dirty="0" smtClean="0"/>
              <a:t> </a:t>
            </a:r>
            <a:r>
              <a:rPr lang="ru-RU" sz="2600" dirty="0" smtClean="0"/>
              <a:t>Год      </a:t>
            </a:r>
            <a:r>
              <a:rPr lang="en-US" sz="2600" dirty="0" smtClean="0"/>
              <a:t>Analyze Results     Research Areas </a:t>
            </a:r>
          </a:p>
          <a:p>
            <a:pPr>
              <a:buNone/>
            </a:pPr>
            <a:r>
              <a:rPr lang="ru-RU" sz="2600" dirty="0" smtClean="0"/>
              <a:t>Приведение в соответствие классификаторов </a:t>
            </a:r>
            <a:r>
              <a:rPr lang="en-US" sz="2600" dirty="0" smtClean="0"/>
              <a:t>Research Areas </a:t>
            </a:r>
            <a:r>
              <a:rPr lang="ru-RU" sz="2600" dirty="0" smtClean="0"/>
              <a:t>и </a:t>
            </a:r>
            <a:r>
              <a:rPr lang="en-US" sz="2600" dirty="0" smtClean="0"/>
              <a:t>Essential Science Indicators</a:t>
            </a:r>
            <a:r>
              <a:rPr lang="ru-RU" sz="2600" dirty="0" smtClean="0"/>
              <a:t> для дальнейшего определения уровня цитируемости</a:t>
            </a:r>
          </a:p>
          <a:p>
            <a:pPr>
              <a:buFont typeface="Wingdings" pitchFamily="2" charset="2"/>
              <a:buChar char="Ø"/>
            </a:pPr>
            <a:r>
              <a:rPr lang="ru-RU" sz="2600" dirty="0" smtClean="0"/>
              <a:t>Все выявленные публикации были разделены на три группы: публикации с иностранным участием, публикации без иностранного участия и российские публикации в целом</a:t>
            </a:r>
            <a:endParaRPr lang="en-US" sz="2600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580112" y="2564904"/>
            <a:ext cx="432048" cy="0"/>
          </a:xfrm>
          <a:prstGeom prst="straightConnector1">
            <a:avLst/>
          </a:prstGeom>
          <a:ln w="254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8100392" y="2564904"/>
            <a:ext cx="432048" cy="0"/>
          </a:xfrm>
          <a:prstGeom prst="straightConnector1">
            <a:avLst/>
          </a:prstGeom>
          <a:ln w="254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1521" y="116633"/>
          <a:ext cx="8712969" cy="6100372"/>
        </p:xfrm>
        <a:graphic>
          <a:graphicData uri="http://schemas.openxmlformats.org/drawingml/2006/table">
            <a:tbl>
              <a:tblPr/>
              <a:tblGrid>
                <a:gridCol w="4444282"/>
                <a:gridCol w="710682"/>
                <a:gridCol w="711601"/>
                <a:gridCol w="711601"/>
                <a:gridCol w="711601"/>
                <a:gridCol w="711601"/>
                <a:gridCol w="711601"/>
              </a:tblGrid>
              <a:tr h="17271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Agriculture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Biology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&amp;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Biochemistry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Environment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/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Ecology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Genetics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Microbiology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Plant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&amp;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Animal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Sciences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152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Публикации с иностранным </a:t>
                      </a:r>
                      <a:r>
                        <a:rPr lang="ru-RU" sz="18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участием, %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51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РАН (одна организация)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051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РАН, ВУЗы (одна и более организаций)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</a:tr>
              <a:tr h="4537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РАН, ВУЗы, др. НИУ России (одна и более организаций)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5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РАН, др. НИУ России (одна и более организаций)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1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ВУЗы (одна организация)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051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др. НИУ России (одна организация)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743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ВУЗы, др. НИУ России (одна и более организаций)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1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ВУЗы, ВУЗы (две и более организаций)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229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Др. НИУ России, др. НИУ России (две и более организаций)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4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РАН, РАН (две и более организаций)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1" y="188640"/>
          <a:ext cx="8784977" cy="6080297"/>
        </p:xfrm>
        <a:graphic>
          <a:graphicData uri="http://schemas.openxmlformats.org/drawingml/2006/table">
            <a:tbl>
              <a:tblPr/>
              <a:tblGrid>
                <a:gridCol w="4481012"/>
                <a:gridCol w="716555"/>
                <a:gridCol w="717482"/>
                <a:gridCol w="717482"/>
                <a:gridCol w="717482"/>
                <a:gridCol w="717482"/>
                <a:gridCol w="717482"/>
              </a:tblGrid>
              <a:tr h="385384"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Публикации без иностранного участия, %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034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Agriculture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Biology &amp; Biochemistry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Environment / Ecology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Genetics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Microbiology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Plant &amp; Animal Sciences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РАН (одна организация)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РАН, ВУЗы (одна и более организаций)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РАН, ВУЗы, др. НИУ России (одна и более организаций)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4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РАН, др. НИУ России (одна и более организаций)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8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ВУЗы (одна организация)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845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др. НИУ России (одна организация)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ВУЗы, др. НИУ России (одна и более организаций)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4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ВУЗы, ВУЗы (две и более организаций)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010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Др. НИУ России, др. НИУ России (две и более организаций)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4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РАН, РАН (две и более организаций)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420888"/>
            <a:ext cx="7886700" cy="230425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Доли ссылок на публикации, соавторами которых являются ученые НИУ различных ведомств, в документальных массивах  с и без иностранного участия за период 2002-2011 гг.  (по БД "</a:t>
            </a:r>
            <a:r>
              <a:rPr lang="ru-RU" b="1" dirty="0" err="1" smtClean="0">
                <a:solidFill>
                  <a:srgbClr val="C00000"/>
                </a:solidFill>
              </a:rPr>
              <a:t>Web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of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Science</a:t>
            </a:r>
            <a:r>
              <a:rPr lang="ru-RU" b="1" dirty="0" smtClean="0">
                <a:solidFill>
                  <a:srgbClr val="C00000"/>
                </a:solidFill>
              </a:rPr>
              <a:t>") 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2" y="116632"/>
          <a:ext cx="8784976" cy="6099535"/>
        </p:xfrm>
        <a:graphic>
          <a:graphicData uri="http://schemas.openxmlformats.org/drawingml/2006/table">
            <a:tbl>
              <a:tblPr/>
              <a:tblGrid>
                <a:gridCol w="4481017"/>
                <a:gridCol w="716554"/>
                <a:gridCol w="717481"/>
                <a:gridCol w="717481"/>
                <a:gridCol w="717481"/>
                <a:gridCol w="717481"/>
                <a:gridCol w="717481"/>
              </a:tblGrid>
              <a:tr h="17008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Agriculture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Biology &amp; Biochemistry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Environment / Ecology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Genetics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Microbiology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Plant &amp; Animal Sciences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8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Публикации </a:t>
                      </a: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 иностранным участием, %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93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РАН (одна организация)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49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42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46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33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57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193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РАН, ВУЗы (одна и более организаций)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РАН, ВУЗы, др. НИУ России (одна и более организаций)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РАН, др. НИУ России (одна и более организаций)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3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ВУЗы (одна организация)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</a:tr>
              <a:tr h="3193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др. НИУ России (одна организация)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ВУЗы, др. НИУ России (одна и более организаций)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3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ВУЗы, ВУЗы (две и более организаций)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Др. НИУ России, др. НИУ России (две и более организаций)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3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РАН, РАН (две и более организаций)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91" marR="668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2" y="188640"/>
          <a:ext cx="8784975" cy="6052270"/>
        </p:xfrm>
        <a:graphic>
          <a:graphicData uri="http://schemas.openxmlformats.org/drawingml/2006/table">
            <a:tbl>
              <a:tblPr/>
              <a:tblGrid>
                <a:gridCol w="4481010"/>
                <a:gridCol w="716555"/>
                <a:gridCol w="717482"/>
                <a:gridCol w="717482"/>
                <a:gridCol w="717482"/>
                <a:gridCol w="717482"/>
                <a:gridCol w="717482"/>
              </a:tblGrid>
              <a:tr h="346438"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Публикации без иностранного участия, %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614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Agriculture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Biology &amp; Biochemistry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Environment / Ecology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Genetics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Microbiology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Plant &amp; Animal Sciences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4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РАН (одна организация)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825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РАН, ВУЗы (одна и более организаций)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РАН, ВУЗы, др. НИУ России (одна и более организаций)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РАН, др. НИУ России (одна и более организаций)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4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ВУЗы (одна организация)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571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др. НИУ России (одна организация)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5589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ВУЗы, др. НИУ России (одна и более организаций)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ВУЗы, ВУЗы (две и более организаций)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Др. НИУ России, др. НИУ России (две и более организаций)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4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РАН, РАН (две и более организаций)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1560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Основные выводы: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54461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smtClean="0"/>
              <a:t>За 2002-2011 гг. наблюдались достаточно невысокие темпы прироста количества российских публикаций в области биологии, наук об окружающей среде и экологии. В таких областях как сельское хозяйство и генетика происходило снижение. Наивысшие темпы прироста по данному индикатору наблюдались в области наук о растениях и животных</a:t>
            </a:r>
          </a:p>
          <a:p>
            <a:pPr>
              <a:buNone/>
            </a:pPr>
            <a:endParaRPr lang="ru-RU" sz="2400" dirty="0" smtClean="0"/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Иностранное участие в публикациях существенно влияет на интенсивность их цитируемости, что влечет за собой увеличение доли публикаций с уровнем цитируемости выше среднемировых значений в общем массиве. Тем не менее, в последние годы стала расти доля публикаций, выполненных только российскими авторами, с уровнем цитируемости выше среднемировых показателей.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smtClean="0"/>
              <a:t>Наряду с другими объективными причинами, влияющими на рост цитируемости публикаций с иностранным участием, в последние годы обозначился тренд на укрупнение международных коллективов авторов. Вне сомнения, данный фактор спровоцирует высокую цитируемость таких статей.</a:t>
            </a:r>
          </a:p>
          <a:p>
            <a:pPr>
              <a:buNone/>
            </a:pPr>
            <a:endParaRPr lang="ru-RU" sz="2400" dirty="0" smtClean="0"/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Основные государства-партнеры в исследуемых областях за период 2002-2011 гг.: США, Германия и Великобритания. Причем в последние годы особенно высокими темпами растет сотрудничество с Германией и Великобританией.</a:t>
            </a:r>
          </a:p>
          <a:p>
            <a:pPr>
              <a:buNone/>
            </a:pPr>
            <a:endParaRPr lang="ru-RU" sz="2400" dirty="0" smtClean="0"/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Основная доля публикаций и ссылок на них в исследуемых областях принадлежит авторам из НИУ РАН – 2/3 от общего массива. Средняя цитируемость публикаций примерно одинакова во всех секторах науки.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583264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smtClean="0"/>
              <a:t>Индекс </a:t>
            </a:r>
            <a:r>
              <a:rPr lang="ru-RU" sz="2400" dirty="0" err="1" smtClean="0"/>
              <a:t>Хирша</a:t>
            </a:r>
            <a:r>
              <a:rPr lang="ru-RU" sz="2400" dirty="0" smtClean="0"/>
              <a:t> массивов публикаций, авторами которых являлись ученые из НИУ РАН, по всем исследуемым направлениям максимально приближен к показателям по России в целом, отсюда можно предположить, что стабильность интенсивности цитирования российских публикаций 2002-2011 гг. обеспечивалась в основном за счет статей, авторами которых являлись ученые, работающие в системе Российской академии наук.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err="1" smtClean="0"/>
              <a:t>Бо́льшая</a:t>
            </a:r>
            <a:r>
              <a:rPr lang="ru-RU" sz="2400" dirty="0" smtClean="0"/>
              <a:t> часть публикаций за исследуемый период была подготовлена силами ученых одной организации без соавторства из других российских научных ведомств. Тем не менее, межведомственное взаимодействие присутствует, а наиболее продуктивным оказалось взаимное сотрудничество ученых НИУ РАН и ВУЗов. Причем, доля таких публикаций без иностранного участия несколько выше, чем при наличии такового.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Наименьшая активность наблюдалась в сотрудничестве ученых из разных ВУЗов.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32656"/>
            <a:ext cx="8208912" cy="590465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smtClean="0"/>
              <a:t>Аналогичная ситуация наблюдалась при сравнении долей количества ссылок, приходящихся на совместные межведомственные публикации</a:t>
            </a:r>
          </a:p>
          <a:p>
            <a:pPr>
              <a:buNone/>
            </a:pPr>
            <a:endParaRPr lang="ru-RU" sz="2400" dirty="0" smtClean="0"/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Участие российских исследователей в международных проектах, результатом чего являются совместные публикации, повышает рейтинг таких статей по индикатору «цитируемость». Однако значительного влияния на рост публикационной активности не оказывает</a:t>
            </a:r>
          </a:p>
          <a:p>
            <a:pPr>
              <a:buNone/>
            </a:pPr>
            <a:endParaRPr lang="ru-RU" sz="2400" dirty="0" smtClean="0"/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Изучение </a:t>
            </a:r>
            <a:r>
              <a:rPr lang="ru-RU" sz="2400" dirty="0" err="1" smtClean="0"/>
              <a:t>внутрироссийского</a:t>
            </a:r>
            <a:r>
              <a:rPr lang="ru-RU" sz="2400" dirty="0" smtClean="0"/>
              <a:t> межведомственного научного сотрудничества в исследуемых нами областях за период 2002-2011 гг., показало, что оно присутствует в еще очень малой степени. Поэтому делать выводы о влиянии такого сотрудничества на научную продуктивность пока преждевременно.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Благодарю за внимание!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4400" dirty="0" smtClean="0">
                <a:hlinkClick r:id="rId2"/>
              </a:rPr>
              <a:t>j-v-m@yandex.ru</a:t>
            </a:r>
            <a:r>
              <a:rPr lang="en-US" sz="4400" dirty="0" smtClean="0"/>
              <a:t>;</a:t>
            </a:r>
          </a:p>
          <a:p>
            <a:pPr algn="ctr"/>
            <a:r>
              <a:rPr lang="en-US" sz="4400" dirty="0" smtClean="0">
                <a:hlinkClick r:id="rId3"/>
              </a:rPr>
              <a:t>natsl@vega.protres.ru</a:t>
            </a:r>
            <a:endParaRPr lang="en-US" sz="44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9512" y="1052736"/>
            <a:ext cx="896448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1900" dirty="0" smtClean="0"/>
              <a:t> Сельскохозяйственные науки  (</a:t>
            </a:r>
            <a:r>
              <a:rPr lang="en-US" sz="1900" b="1" dirty="0" smtClean="0">
                <a:solidFill>
                  <a:srgbClr val="C00000"/>
                </a:solidFill>
              </a:rPr>
              <a:t>Agricultural sciences</a:t>
            </a:r>
            <a:r>
              <a:rPr lang="en-US" sz="1900" dirty="0" smtClean="0"/>
              <a:t>) </a:t>
            </a:r>
            <a:r>
              <a:rPr lang="ru-RU" sz="1900" dirty="0" smtClean="0"/>
              <a:t> - </a:t>
            </a:r>
            <a:r>
              <a:rPr lang="en-US" sz="1900" dirty="0" smtClean="0">
                <a:solidFill>
                  <a:srgbClr val="C00000"/>
                </a:solidFill>
              </a:rPr>
              <a:t>Agriculture</a:t>
            </a:r>
            <a:r>
              <a:rPr lang="en-US" sz="1900" dirty="0" smtClean="0"/>
              <a:t>; </a:t>
            </a:r>
          </a:p>
          <a:p>
            <a:pPr>
              <a:buFont typeface="Wingdings" pitchFamily="2" charset="2"/>
              <a:buChar char="Ø"/>
            </a:pPr>
            <a:r>
              <a:rPr lang="en-US" sz="1900" dirty="0" smtClean="0"/>
              <a:t> </a:t>
            </a:r>
            <a:r>
              <a:rPr lang="ru-RU" sz="1900" dirty="0" smtClean="0"/>
              <a:t>биология и биохимия (</a:t>
            </a:r>
            <a:r>
              <a:rPr lang="en-US" sz="1900" b="1" dirty="0" smtClean="0">
                <a:solidFill>
                  <a:srgbClr val="C00000"/>
                </a:solidFill>
              </a:rPr>
              <a:t>Biology &amp; Biochemistry</a:t>
            </a:r>
            <a:r>
              <a:rPr lang="en-US" sz="1900" dirty="0" smtClean="0"/>
              <a:t>) – </a:t>
            </a:r>
            <a:r>
              <a:rPr lang="ru-RU" sz="1900" dirty="0" smtClean="0"/>
              <a:t>биохимическая молекулярная биология (</a:t>
            </a:r>
            <a:r>
              <a:rPr lang="en-US" sz="1900" dirty="0" smtClean="0">
                <a:solidFill>
                  <a:srgbClr val="C00000"/>
                </a:solidFill>
              </a:rPr>
              <a:t>Biochemistry Molecular Biology</a:t>
            </a:r>
            <a:r>
              <a:rPr lang="en-US" sz="1900" dirty="0" smtClean="0"/>
              <a:t>), </a:t>
            </a:r>
            <a:r>
              <a:rPr lang="ru-RU" sz="1900" dirty="0" smtClean="0"/>
              <a:t>биофизика (</a:t>
            </a:r>
            <a:r>
              <a:rPr lang="en-US" sz="1900" dirty="0" smtClean="0">
                <a:solidFill>
                  <a:srgbClr val="C00000"/>
                </a:solidFill>
              </a:rPr>
              <a:t>Biophysics</a:t>
            </a:r>
            <a:r>
              <a:rPr lang="en-US" sz="1900" dirty="0" smtClean="0"/>
              <a:t>), </a:t>
            </a:r>
            <a:r>
              <a:rPr lang="ru-RU" sz="1900" dirty="0" smtClean="0"/>
              <a:t>биология клетки (</a:t>
            </a:r>
            <a:r>
              <a:rPr lang="en-US" sz="1900" dirty="0" smtClean="0">
                <a:solidFill>
                  <a:srgbClr val="C00000"/>
                </a:solidFill>
              </a:rPr>
              <a:t>Cell Biology</a:t>
            </a:r>
            <a:r>
              <a:rPr lang="en-US" sz="1900" dirty="0" smtClean="0"/>
              <a:t>), </a:t>
            </a:r>
            <a:r>
              <a:rPr lang="ru-RU" sz="1900" dirty="0" smtClean="0"/>
              <a:t>биология развития (</a:t>
            </a:r>
            <a:r>
              <a:rPr lang="en-US" sz="1900" dirty="0" smtClean="0">
                <a:solidFill>
                  <a:srgbClr val="C00000"/>
                </a:solidFill>
              </a:rPr>
              <a:t>Developmental Biology</a:t>
            </a:r>
            <a:r>
              <a:rPr lang="en-US" sz="1900" dirty="0" smtClean="0"/>
              <a:t>), </a:t>
            </a:r>
            <a:r>
              <a:rPr lang="ru-RU" sz="1900" dirty="0" smtClean="0"/>
              <a:t>эволюционная биология (</a:t>
            </a:r>
            <a:r>
              <a:rPr lang="en-US" sz="1900" dirty="0" smtClean="0">
                <a:solidFill>
                  <a:srgbClr val="C00000"/>
                </a:solidFill>
              </a:rPr>
              <a:t>Evolutionary Biology</a:t>
            </a:r>
            <a:r>
              <a:rPr lang="en-US" sz="1900" dirty="0" smtClean="0"/>
              <a:t>), </a:t>
            </a:r>
            <a:r>
              <a:rPr lang="ru-RU" sz="1900" dirty="0" smtClean="0"/>
              <a:t>биология морских и пресноводных организмов (</a:t>
            </a:r>
            <a:r>
              <a:rPr lang="en-US" sz="1900" dirty="0" smtClean="0">
                <a:solidFill>
                  <a:srgbClr val="C00000"/>
                </a:solidFill>
              </a:rPr>
              <a:t>Marine Freshwater Biology</a:t>
            </a:r>
            <a:r>
              <a:rPr lang="en-US" sz="1900" dirty="0" smtClean="0"/>
              <a:t>);</a:t>
            </a:r>
          </a:p>
          <a:p>
            <a:pPr>
              <a:buFont typeface="Wingdings" pitchFamily="2" charset="2"/>
              <a:buChar char="Ø"/>
            </a:pPr>
            <a:r>
              <a:rPr lang="ru-RU" sz="1900" dirty="0" smtClean="0"/>
              <a:t>науки об окружающей среде / экология (</a:t>
            </a:r>
            <a:r>
              <a:rPr lang="en-US" sz="1900" b="1" dirty="0" smtClean="0">
                <a:solidFill>
                  <a:srgbClr val="C00000"/>
                </a:solidFill>
              </a:rPr>
              <a:t>Environment / Ecology</a:t>
            </a:r>
            <a:r>
              <a:rPr lang="en-US" sz="1900" dirty="0" smtClean="0"/>
              <a:t>) – </a:t>
            </a:r>
            <a:r>
              <a:rPr lang="ru-RU" sz="1900" dirty="0" smtClean="0"/>
              <a:t>сохранение </a:t>
            </a:r>
            <a:r>
              <a:rPr lang="ru-RU" sz="1900" dirty="0" err="1" smtClean="0"/>
              <a:t>биоразнообразия</a:t>
            </a:r>
            <a:r>
              <a:rPr lang="ru-RU" sz="1900" dirty="0" smtClean="0"/>
              <a:t> (</a:t>
            </a:r>
            <a:r>
              <a:rPr lang="en-US" sz="1900" dirty="0" smtClean="0">
                <a:solidFill>
                  <a:srgbClr val="C00000"/>
                </a:solidFill>
              </a:rPr>
              <a:t>Biodiversity Conservation</a:t>
            </a:r>
            <a:r>
              <a:rPr lang="en-US" sz="1900" dirty="0" smtClean="0"/>
              <a:t>), </a:t>
            </a:r>
            <a:r>
              <a:rPr lang="ru-RU" sz="1900" dirty="0" smtClean="0"/>
              <a:t>науки об окружающей среде (</a:t>
            </a:r>
            <a:r>
              <a:rPr lang="en-US" sz="1900" dirty="0" smtClean="0">
                <a:solidFill>
                  <a:srgbClr val="C00000"/>
                </a:solidFill>
              </a:rPr>
              <a:t>Environmental Sciences / Ecology</a:t>
            </a:r>
            <a:r>
              <a:rPr lang="en-US" sz="1900" dirty="0" smtClean="0"/>
              <a:t>), </a:t>
            </a:r>
            <a:r>
              <a:rPr lang="ru-RU" sz="1900" dirty="0" smtClean="0"/>
              <a:t>биология морских и пресноводных организмов   (</a:t>
            </a:r>
            <a:r>
              <a:rPr lang="en-US" sz="1900" dirty="0" smtClean="0">
                <a:solidFill>
                  <a:srgbClr val="C00000"/>
                </a:solidFill>
              </a:rPr>
              <a:t>Marine Freshwater Biology</a:t>
            </a:r>
            <a:r>
              <a:rPr lang="en-US" sz="1900" dirty="0" smtClean="0"/>
              <a:t>), </a:t>
            </a:r>
            <a:r>
              <a:rPr lang="ru-RU" sz="1900" dirty="0" smtClean="0"/>
              <a:t>метеорология (</a:t>
            </a:r>
            <a:r>
              <a:rPr lang="en-US" sz="1900" dirty="0" smtClean="0">
                <a:solidFill>
                  <a:srgbClr val="C00000"/>
                </a:solidFill>
              </a:rPr>
              <a:t>Meteorology Atmospheric Sciences</a:t>
            </a:r>
            <a:r>
              <a:rPr lang="en-US" sz="1900" dirty="0" smtClean="0"/>
              <a:t>),  </a:t>
            </a:r>
            <a:r>
              <a:rPr lang="ru-RU" sz="1900" dirty="0" smtClean="0"/>
              <a:t>водные ресурсы (</a:t>
            </a:r>
            <a:r>
              <a:rPr lang="en-US" sz="1900" dirty="0" smtClean="0">
                <a:solidFill>
                  <a:srgbClr val="C00000"/>
                </a:solidFill>
              </a:rPr>
              <a:t>Water Resources</a:t>
            </a:r>
            <a:r>
              <a:rPr lang="en-US" sz="1900" dirty="0" smtClean="0"/>
              <a:t>); </a:t>
            </a:r>
          </a:p>
          <a:p>
            <a:pPr>
              <a:buFont typeface="Wingdings" pitchFamily="2" charset="2"/>
              <a:buChar char="Ø"/>
            </a:pPr>
            <a:r>
              <a:rPr lang="en-US" sz="1900" dirty="0" smtClean="0"/>
              <a:t> </a:t>
            </a:r>
            <a:r>
              <a:rPr lang="ru-RU" sz="1900" dirty="0" smtClean="0"/>
              <a:t>генетика (</a:t>
            </a:r>
            <a:r>
              <a:rPr lang="en-US" sz="1900" b="1" dirty="0" smtClean="0">
                <a:solidFill>
                  <a:srgbClr val="C00000"/>
                </a:solidFill>
              </a:rPr>
              <a:t>Genetics</a:t>
            </a:r>
            <a:r>
              <a:rPr lang="en-US" sz="1900" dirty="0" smtClean="0"/>
              <a:t>) – </a:t>
            </a:r>
            <a:r>
              <a:rPr lang="ru-RU" sz="1900" dirty="0" smtClean="0"/>
              <a:t>генетическая наследственность (</a:t>
            </a:r>
            <a:r>
              <a:rPr lang="en-US" sz="1900" dirty="0" smtClean="0">
                <a:solidFill>
                  <a:srgbClr val="C00000"/>
                </a:solidFill>
              </a:rPr>
              <a:t>Genetics Heredity</a:t>
            </a:r>
            <a:r>
              <a:rPr lang="en-US" sz="1900" dirty="0" smtClean="0"/>
              <a:t>); </a:t>
            </a:r>
          </a:p>
          <a:p>
            <a:r>
              <a:rPr lang="en-US" sz="1900" dirty="0" smtClean="0"/>
              <a:t> </a:t>
            </a:r>
            <a:r>
              <a:rPr lang="ru-RU" sz="1900" dirty="0" smtClean="0"/>
              <a:t>микробиология (</a:t>
            </a:r>
            <a:r>
              <a:rPr lang="en-US" sz="1900" b="1" dirty="0" smtClean="0">
                <a:solidFill>
                  <a:srgbClr val="C00000"/>
                </a:solidFill>
              </a:rPr>
              <a:t>Microbiology</a:t>
            </a:r>
            <a:r>
              <a:rPr lang="en-US" sz="1900" dirty="0" smtClean="0"/>
              <a:t>) – </a:t>
            </a:r>
            <a:r>
              <a:rPr lang="ru-RU" sz="1900" dirty="0" smtClean="0"/>
              <a:t>биотехнология (</a:t>
            </a:r>
            <a:r>
              <a:rPr lang="en-US" sz="1900" dirty="0" smtClean="0">
                <a:solidFill>
                  <a:srgbClr val="C00000"/>
                </a:solidFill>
              </a:rPr>
              <a:t>Biotechnology</a:t>
            </a:r>
            <a:r>
              <a:rPr lang="en-US" sz="1900" dirty="0" smtClean="0"/>
              <a:t>), </a:t>
            </a:r>
            <a:r>
              <a:rPr lang="ru-RU" sz="1900" dirty="0" smtClean="0"/>
              <a:t>прикладная микробиология (</a:t>
            </a:r>
            <a:r>
              <a:rPr lang="en-US" sz="1900" dirty="0" smtClean="0">
                <a:solidFill>
                  <a:srgbClr val="C00000"/>
                </a:solidFill>
              </a:rPr>
              <a:t>Applied Microbiology</a:t>
            </a:r>
            <a:r>
              <a:rPr lang="en-US" sz="1900" dirty="0" smtClean="0"/>
              <a:t>), </a:t>
            </a:r>
            <a:r>
              <a:rPr lang="ru-RU" sz="1900" dirty="0" smtClean="0"/>
              <a:t>микробиология (</a:t>
            </a:r>
            <a:r>
              <a:rPr lang="en-US" sz="1900" dirty="0" smtClean="0">
                <a:solidFill>
                  <a:srgbClr val="C00000"/>
                </a:solidFill>
              </a:rPr>
              <a:t>Microbiology</a:t>
            </a:r>
            <a:r>
              <a:rPr lang="en-US" sz="1900" dirty="0" smtClean="0"/>
              <a:t>), </a:t>
            </a:r>
            <a:r>
              <a:rPr lang="ru-RU" sz="1900" dirty="0" smtClean="0"/>
              <a:t>микология (</a:t>
            </a:r>
            <a:r>
              <a:rPr lang="en-US" sz="1900" dirty="0" smtClean="0">
                <a:solidFill>
                  <a:srgbClr val="C00000"/>
                </a:solidFill>
              </a:rPr>
              <a:t>Mycology</a:t>
            </a:r>
            <a:r>
              <a:rPr lang="en-US" sz="1900" dirty="0" smtClean="0"/>
              <a:t>), </a:t>
            </a:r>
            <a:r>
              <a:rPr lang="ru-RU" sz="1900" dirty="0" smtClean="0"/>
              <a:t>вирусология  (</a:t>
            </a:r>
            <a:r>
              <a:rPr lang="en-US" sz="1900" dirty="0" smtClean="0">
                <a:solidFill>
                  <a:srgbClr val="C00000"/>
                </a:solidFill>
              </a:rPr>
              <a:t>Virology</a:t>
            </a:r>
            <a:r>
              <a:rPr lang="en-US" sz="1900" dirty="0" smtClean="0"/>
              <a:t>); </a:t>
            </a:r>
          </a:p>
          <a:p>
            <a:pPr>
              <a:buFont typeface="Wingdings" pitchFamily="2" charset="2"/>
              <a:buChar char="Ø"/>
            </a:pPr>
            <a:r>
              <a:rPr lang="en-US" sz="1900" dirty="0" smtClean="0"/>
              <a:t> </a:t>
            </a:r>
            <a:r>
              <a:rPr lang="ru-RU" sz="1900" dirty="0" smtClean="0"/>
              <a:t>науки о растениях и животных (</a:t>
            </a:r>
            <a:r>
              <a:rPr lang="en-US" sz="1900" b="1" dirty="0" smtClean="0">
                <a:solidFill>
                  <a:srgbClr val="C00000"/>
                </a:solidFill>
              </a:rPr>
              <a:t>Plant &amp; Animal Science</a:t>
            </a:r>
            <a:r>
              <a:rPr lang="en-US" sz="1900" dirty="0" smtClean="0"/>
              <a:t>) – </a:t>
            </a:r>
            <a:r>
              <a:rPr lang="ru-RU" sz="1900" dirty="0" smtClean="0"/>
              <a:t>энтомология (</a:t>
            </a:r>
            <a:r>
              <a:rPr lang="en-US" sz="1900" dirty="0" smtClean="0">
                <a:solidFill>
                  <a:srgbClr val="C00000"/>
                </a:solidFill>
              </a:rPr>
              <a:t>Entomology</a:t>
            </a:r>
            <a:r>
              <a:rPr lang="en-US" sz="1900" dirty="0" smtClean="0"/>
              <a:t>), </a:t>
            </a:r>
            <a:r>
              <a:rPr lang="ru-RU" sz="1900" dirty="0" smtClean="0"/>
              <a:t>рыболовство (</a:t>
            </a:r>
            <a:r>
              <a:rPr lang="en-US" sz="1900" dirty="0" smtClean="0">
                <a:solidFill>
                  <a:srgbClr val="C00000"/>
                </a:solidFill>
              </a:rPr>
              <a:t>Fisheries</a:t>
            </a:r>
            <a:r>
              <a:rPr lang="en-US" sz="1900" dirty="0" smtClean="0"/>
              <a:t>), </a:t>
            </a:r>
            <a:r>
              <a:rPr lang="ru-RU" sz="1900" dirty="0" smtClean="0"/>
              <a:t>лесное хозяйство (</a:t>
            </a:r>
            <a:r>
              <a:rPr lang="en-US" sz="1900" dirty="0" smtClean="0">
                <a:solidFill>
                  <a:srgbClr val="C00000"/>
                </a:solidFill>
              </a:rPr>
              <a:t>Forestry</a:t>
            </a:r>
            <a:r>
              <a:rPr lang="en-US" sz="1900" dirty="0" smtClean="0"/>
              <a:t>), </a:t>
            </a:r>
            <a:r>
              <a:rPr lang="ru-RU" sz="1900" dirty="0" smtClean="0"/>
              <a:t>паразитология  (</a:t>
            </a:r>
            <a:r>
              <a:rPr lang="en-US" sz="1900" dirty="0" err="1" smtClean="0">
                <a:solidFill>
                  <a:srgbClr val="C00000"/>
                </a:solidFill>
              </a:rPr>
              <a:t>Parasitology</a:t>
            </a:r>
            <a:r>
              <a:rPr lang="en-US" sz="1900" dirty="0" smtClean="0"/>
              <a:t>), </a:t>
            </a:r>
            <a:r>
              <a:rPr lang="ru-RU" sz="1900" dirty="0" smtClean="0"/>
              <a:t>растениеводство (</a:t>
            </a:r>
            <a:r>
              <a:rPr lang="en-US" sz="1900" dirty="0" smtClean="0">
                <a:solidFill>
                  <a:srgbClr val="C00000"/>
                </a:solidFill>
              </a:rPr>
              <a:t>Plant Sciences</a:t>
            </a:r>
            <a:r>
              <a:rPr lang="en-US" sz="1900" dirty="0" smtClean="0"/>
              <a:t>), </a:t>
            </a:r>
            <a:r>
              <a:rPr lang="ru-RU" sz="1900" dirty="0" smtClean="0"/>
              <a:t>зоология  (</a:t>
            </a:r>
            <a:r>
              <a:rPr lang="en-US" sz="1900" dirty="0" smtClean="0">
                <a:solidFill>
                  <a:srgbClr val="C00000"/>
                </a:solidFill>
              </a:rPr>
              <a:t>Zoology</a:t>
            </a:r>
            <a:r>
              <a:rPr lang="en-US" sz="1900" dirty="0" smtClean="0"/>
              <a:t>).</a:t>
            </a:r>
            <a:endParaRPr lang="en-US" sz="1900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28650" y="116633"/>
            <a:ext cx="7886700" cy="936104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Essential Science Indicators</a:t>
            </a:r>
            <a:r>
              <a:rPr lang="ru-RU" sz="3600" b="1" dirty="0" smtClean="0">
                <a:solidFill>
                  <a:srgbClr val="C00000"/>
                </a:solidFill>
              </a:rPr>
              <a:t> и </a:t>
            </a:r>
            <a:r>
              <a:rPr lang="en-US" sz="3600" b="1" dirty="0" smtClean="0">
                <a:solidFill>
                  <a:srgbClr val="C00000"/>
                </a:solidFill>
              </a:rPr>
              <a:t>Research Areas</a:t>
            </a:r>
            <a:r>
              <a:rPr lang="ru-RU" sz="3600" b="1" dirty="0" smtClean="0">
                <a:solidFill>
                  <a:srgbClr val="C00000"/>
                </a:solidFill>
              </a:rPr>
              <a:t>. Как соотносились публикации?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err="1" smtClean="0">
                <a:solidFill>
                  <a:srgbClr val="C00000"/>
                </a:solidFill>
              </a:rPr>
              <a:t>Библиометрические</a:t>
            </a:r>
            <a:r>
              <a:rPr lang="ru-RU" sz="4000" b="1" dirty="0" smtClean="0">
                <a:solidFill>
                  <a:srgbClr val="C00000"/>
                </a:solidFill>
              </a:rPr>
              <a:t> индикаторы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4000" dirty="0" smtClean="0"/>
              <a:t>количество публикаций;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4000" dirty="0" smtClean="0"/>
              <a:t>цитируемость;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4000" dirty="0" smtClean="0"/>
              <a:t>индекс </a:t>
            </a:r>
            <a:r>
              <a:rPr lang="ru-RU" sz="4000" dirty="0" err="1" smtClean="0"/>
              <a:t>Хирша</a:t>
            </a:r>
            <a:endParaRPr lang="ru-RU" sz="4000" dirty="0" smtClean="0"/>
          </a:p>
          <a:p>
            <a:endParaRPr lang="ru-RU" dirty="0" smtClean="0"/>
          </a:p>
          <a:p>
            <a:pPr>
              <a:buNone/>
            </a:pPr>
            <a:r>
              <a:rPr lang="ru-RU" sz="2800" dirty="0" smtClean="0"/>
              <a:t>При подсчете каждая публикация учитывалась один раз. Если публикация относилась к двум и более областям знания (секторам науки и т.д.)  то она учитывалась для каждой из них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1988840"/>
            <a:ext cx="7886700" cy="201622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Публикационная активность российских учёных в 2002–2011 гг. в области биологии, наук об окружающей среде и экологии по базе данных </a:t>
            </a:r>
            <a:r>
              <a:rPr lang="ru-RU" sz="2800" b="1" dirty="0" err="1" smtClean="0">
                <a:solidFill>
                  <a:srgbClr val="C00000"/>
                </a:solidFill>
              </a:rPr>
              <a:t>Web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</a:rPr>
              <a:t>of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</a:rPr>
              <a:t>Science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116633"/>
          <a:ext cx="8856985" cy="6418826"/>
        </p:xfrm>
        <a:graphic>
          <a:graphicData uri="http://schemas.openxmlformats.org/drawingml/2006/table">
            <a:tbl>
              <a:tblPr/>
              <a:tblGrid>
                <a:gridCol w="5178104"/>
                <a:gridCol w="613147"/>
                <a:gridCol w="613147"/>
                <a:gridCol w="744260"/>
                <a:gridCol w="482033"/>
                <a:gridCol w="613147"/>
                <a:gridCol w="613147"/>
              </a:tblGrid>
              <a:tr h="12745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Agriculture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Biology</a:t>
                      </a:r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&amp; </a:t>
                      </a:r>
                      <a:r>
                        <a:rPr lang="ru-RU" sz="1400" b="1" dirty="0" err="1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Biochemistry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Environmental</a:t>
                      </a:r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 err="1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Sciences</a:t>
                      </a:r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&amp; </a:t>
                      </a:r>
                      <a:r>
                        <a:rPr lang="ru-RU" sz="1400" b="1" dirty="0" err="1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Ecology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Genetics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Microbiology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Plant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&amp; </a:t>
                      </a:r>
                      <a:r>
                        <a:rPr lang="ru-RU" sz="1400" b="1" dirty="0" err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Animal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 err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Sciences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317"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 Публикации в целом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83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Средний темп прироста количества публикаций, %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34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Средняя доля публикаций с цитируемостью выше среднемировых значений, %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8317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Соотношение доли публикаций с иностранным участием к публикациям без ин. участия, %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758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77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34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Средний темп прироста доли публикаций с цитируемостью выше среднемировых значений, %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99574"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 Публикации с иностранным участием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83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Средний темп прироста количества публикаций, %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851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Средняя доля публикаций с цитируемостью выше среднемировых значений, %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851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Средний темп прироста доли публикаций с цитируемостью выше среднемировых значений, %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317"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 Публикации без иностранного участия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83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Средний темп прироста количества публикаций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1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Средняя доля публикаций с цитируемостью выше среднемировых значений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851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Средний темп прироста доли публикаций с цитируемостью выше среднемировых значений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68" marR="57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88640"/>
            <a:ext cx="7886700" cy="1368152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Среднее число авторов одной публикации и среднее количество </a:t>
            </a:r>
            <a:r>
              <a:rPr lang="ru-RU" sz="2400" b="1" dirty="0" err="1" smtClean="0">
                <a:solidFill>
                  <a:srgbClr val="C00000"/>
                </a:solidFill>
              </a:rPr>
              <a:t>пристатейных</a:t>
            </a:r>
            <a:r>
              <a:rPr lang="ru-RU" sz="2400" b="1" dirty="0" smtClean="0">
                <a:solidFill>
                  <a:srgbClr val="C00000"/>
                </a:solidFill>
              </a:rPr>
              <a:t> библиографических ссылок в публикациях 2002–2011 гг., отражённых в базе данных </a:t>
            </a:r>
            <a:r>
              <a:rPr lang="ru-RU" sz="2400" b="1" dirty="0" err="1" smtClean="0">
                <a:solidFill>
                  <a:srgbClr val="C00000"/>
                </a:solidFill>
              </a:rPr>
              <a:t>Web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</a:rPr>
              <a:t>of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</a:rPr>
              <a:t>Science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07502" y="1484783"/>
          <a:ext cx="8856986" cy="4982317"/>
        </p:xfrm>
        <a:graphic>
          <a:graphicData uri="http://schemas.openxmlformats.org/drawingml/2006/table">
            <a:tbl>
              <a:tblPr/>
              <a:tblGrid>
                <a:gridCol w="4780938"/>
                <a:gridCol w="678718"/>
                <a:gridCol w="679653"/>
                <a:gridCol w="679653"/>
                <a:gridCol w="678718"/>
                <a:gridCol w="679653"/>
                <a:gridCol w="679653"/>
              </a:tblGrid>
              <a:tr h="176523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Agriculture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Biology</a:t>
                      </a: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&amp; </a:t>
                      </a:r>
                      <a:r>
                        <a:rPr lang="ru-RU" sz="1800" b="1" dirty="0" err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Biochemistry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Environment</a:t>
                      </a: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/ </a:t>
                      </a:r>
                      <a:r>
                        <a:rPr lang="ru-RU" sz="1800" b="1" dirty="0" err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Ecology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Genetics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Microbiology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Plant &amp; Animal Sciences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380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Публикации с иностранным участием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12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Среднее количество авторов одной публикации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1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Среднее количество библиографических ссылок в одной статье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380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Публикации без иностранного участия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9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Среднее количество авторов одной публикации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27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Среднее количество библиографических ссылок в одной статье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Для справки: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200" dirty="0" smtClean="0"/>
              <a:t>Некоторые статьи периода 2009-2011 гг. насчитывают: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solidFill>
                  <a:srgbClr val="C00000"/>
                </a:solidFill>
              </a:rPr>
              <a:t>биология и биохимия – </a:t>
            </a:r>
            <a:r>
              <a:rPr lang="ru-RU" sz="3200" b="1" dirty="0" smtClean="0">
                <a:solidFill>
                  <a:srgbClr val="C00000"/>
                </a:solidFill>
              </a:rPr>
              <a:t>180 авторов</a:t>
            </a:r>
            <a:r>
              <a:rPr lang="ru-RU" sz="3200" dirty="0" smtClean="0"/>
              <a:t>; 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solidFill>
                  <a:srgbClr val="C00000"/>
                </a:solidFill>
              </a:rPr>
              <a:t>науки об окружающей среде и экологии </a:t>
            </a:r>
            <a:r>
              <a:rPr lang="ru-RU" sz="3200" dirty="0" smtClean="0"/>
              <a:t>– </a:t>
            </a:r>
            <a:r>
              <a:rPr lang="ru-RU" sz="3200" b="1" dirty="0" smtClean="0">
                <a:solidFill>
                  <a:srgbClr val="C00000"/>
                </a:solidFill>
              </a:rPr>
              <a:t>174 автора</a:t>
            </a:r>
            <a:r>
              <a:rPr lang="ru-RU" sz="3200" dirty="0" smtClean="0"/>
              <a:t>; 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solidFill>
                  <a:srgbClr val="C00000"/>
                </a:solidFill>
              </a:rPr>
              <a:t>по генетике – </a:t>
            </a:r>
            <a:r>
              <a:rPr lang="ru-RU" sz="3200" b="1" dirty="0" smtClean="0">
                <a:solidFill>
                  <a:srgbClr val="C00000"/>
                </a:solidFill>
              </a:rPr>
              <a:t>196 автора</a:t>
            </a:r>
            <a:r>
              <a:rPr lang="ru-RU" sz="3200" dirty="0" smtClean="0"/>
              <a:t>; 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solidFill>
                  <a:srgbClr val="C00000"/>
                </a:solidFill>
              </a:rPr>
              <a:t>микробиология – </a:t>
            </a:r>
            <a:r>
              <a:rPr lang="ru-RU" sz="3200" b="1" dirty="0" smtClean="0">
                <a:solidFill>
                  <a:srgbClr val="C00000"/>
                </a:solidFill>
              </a:rPr>
              <a:t>202</a:t>
            </a:r>
            <a:r>
              <a:rPr lang="ru-RU" sz="3200" dirty="0" smtClean="0">
                <a:solidFill>
                  <a:srgbClr val="C00000"/>
                </a:solidFill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</a:rPr>
              <a:t>автора.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886700" cy="687609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По физике (в 2012 г.):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764704"/>
            <a:ext cx="7886700" cy="576063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Статья </a:t>
            </a:r>
            <a:r>
              <a:rPr lang="ru-RU" b="1" dirty="0" smtClean="0">
                <a:solidFill>
                  <a:srgbClr val="C00000"/>
                </a:solidFill>
              </a:rPr>
              <a:t>с наибольшим количеством авторов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en-US" dirty="0" err="1" smtClean="0"/>
              <a:t>Aad</a:t>
            </a:r>
            <a:r>
              <a:rPr lang="en-US" dirty="0" smtClean="0"/>
              <a:t> G, Abbott B, </a:t>
            </a:r>
            <a:r>
              <a:rPr lang="en-US" dirty="0" err="1" smtClean="0"/>
              <a:t>Abdallah</a:t>
            </a:r>
            <a:r>
              <a:rPr lang="en-US" dirty="0" smtClean="0"/>
              <a:t> J, </a:t>
            </a:r>
            <a:r>
              <a:rPr lang="en-US" dirty="0" err="1" smtClean="0"/>
              <a:t>Khalek</a:t>
            </a:r>
            <a:r>
              <a:rPr lang="en-US" dirty="0" smtClean="0"/>
              <a:t> SA, </a:t>
            </a:r>
            <a:r>
              <a:rPr lang="en-US" dirty="0" err="1" smtClean="0"/>
              <a:t>Abdelalim</a:t>
            </a:r>
            <a:r>
              <a:rPr lang="en-US" dirty="0" smtClean="0"/>
              <a:t> AA, et al.</a:t>
            </a:r>
            <a:r>
              <a:rPr lang="ru-RU" dirty="0" smtClean="0"/>
              <a:t> </a:t>
            </a:r>
            <a:r>
              <a:rPr lang="en-US" dirty="0" smtClean="0"/>
              <a:t>Search for the Standard Model Higgs boson in the decay channel H -&gt; ZZ((*)) -&gt; 4l with 4.8 </a:t>
            </a:r>
            <a:r>
              <a:rPr lang="en-US" dirty="0" err="1" smtClean="0"/>
              <a:t>fb</a:t>
            </a:r>
            <a:r>
              <a:rPr lang="en-US" dirty="0" smtClean="0"/>
              <a:t>(-1) of pp collision data at root s=7 </a:t>
            </a:r>
            <a:r>
              <a:rPr lang="en-US" dirty="0" err="1" smtClean="0"/>
              <a:t>TeV</a:t>
            </a:r>
            <a:r>
              <a:rPr lang="en-US" dirty="0" smtClean="0"/>
              <a:t> with ATLAS</a:t>
            </a:r>
            <a:r>
              <a:rPr lang="ru-RU" dirty="0" smtClean="0"/>
              <a:t> // </a:t>
            </a:r>
            <a:r>
              <a:rPr lang="en-US" dirty="0" smtClean="0"/>
              <a:t>PHYSICS LETTERS B. 2012 APR 12; 710 (3): 383-402</a:t>
            </a:r>
            <a:r>
              <a:rPr lang="ru-RU" dirty="0" smtClean="0"/>
              <a:t> - </a:t>
            </a:r>
            <a:r>
              <a:rPr lang="ru-RU" b="1" dirty="0" smtClean="0">
                <a:solidFill>
                  <a:srgbClr val="C00000"/>
                </a:solidFill>
              </a:rPr>
              <a:t>3066 авторов</a:t>
            </a:r>
          </a:p>
          <a:p>
            <a:pPr>
              <a:buNone/>
            </a:pPr>
            <a:r>
              <a:rPr lang="ru-RU" dirty="0" smtClean="0"/>
              <a:t>Статья </a:t>
            </a:r>
            <a:r>
              <a:rPr lang="ru-RU" b="1" dirty="0" smtClean="0">
                <a:solidFill>
                  <a:srgbClr val="C00000"/>
                </a:solidFill>
              </a:rPr>
              <a:t>с наивысшей цитируемостью в 2012 г.:</a:t>
            </a:r>
          </a:p>
          <a:p>
            <a:pPr>
              <a:buNone/>
            </a:pPr>
            <a:r>
              <a:rPr lang="en-US" dirty="0" err="1" smtClean="0"/>
              <a:t>Aad</a:t>
            </a:r>
            <a:r>
              <a:rPr lang="en-US" dirty="0" smtClean="0"/>
              <a:t> G, </a:t>
            </a:r>
            <a:r>
              <a:rPr lang="en-US" dirty="0" err="1" smtClean="0"/>
              <a:t>Abajyan</a:t>
            </a:r>
            <a:r>
              <a:rPr lang="en-US" dirty="0" smtClean="0"/>
              <a:t> T, Abbott B, </a:t>
            </a:r>
            <a:r>
              <a:rPr lang="en-US" dirty="0" err="1" smtClean="0"/>
              <a:t>Abdallah</a:t>
            </a:r>
            <a:r>
              <a:rPr lang="en-US" dirty="0" smtClean="0"/>
              <a:t> J, </a:t>
            </a:r>
            <a:r>
              <a:rPr lang="en-US" dirty="0" err="1" smtClean="0"/>
              <a:t>Khalek</a:t>
            </a:r>
            <a:r>
              <a:rPr lang="en-US" dirty="0" smtClean="0"/>
              <a:t> SA, et al.</a:t>
            </a:r>
            <a:r>
              <a:rPr lang="ru-RU" dirty="0" smtClean="0"/>
              <a:t> </a:t>
            </a:r>
            <a:r>
              <a:rPr lang="en-US" dirty="0" smtClean="0"/>
              <a:t>Observation of a new particle in the search for the Standard Model Higgs boson with the ATLAS detector at the LHC</a:t>
            </a:r>
            <a:r>
              <a:rPr lang="ru-RU" dirty="0" smtClean="0"/>
              <a:t> // </a:t>
            </a:r>
            <a:r>
              <a:rPr lang="en-US" dirty="0" smtClean="0"/>
              <a:t>PHYSICS LETTERS B. 2012 SEP 17; 716 (1): 1-29 </a:t>
            </a: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Цитирование – 407</a:t>
            </a:r>
            <a:r>
              <a:rPr lang="ru-RU" dirty="0" smtClean="0"/>
              <a:t> (уровень цитируемости = </a:t>
            </a:r>
            <a:r>
              <a:rPr lang="ru-RU" b="1" dirty="0" smtClean="0">
                <a:solidFill>
                  <a:srgbClr val="C00000"/>
                </a:solidFill>
              </a:rPr>
              <a:t>45222%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Количество авторов – 2932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В 2012 г. по физике в </a:t>
            </a:r>
            <a:r>
              <a:rPr lang="en-US" b="1" dirty="0" smtClean="0">
                <a:solidFill>
                  <a:srgbClr val="C00000"/>
                </a:solidFill>
              </a:rPr>
              <a:t>WOS </a:t>
            </a:r>
            <a:r>
              <a:rPr lang="ru-RU" b="1" dirty="0" smtClean="0">
                <a:solidFill>
                  <a:srgbClr val="C00000"/>
                </a:solidFill>
              </a:rPr>
              <a:t>отражено: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>
                <a:solidFill>
                  <a:srgbClr val="C00000"/>
                </a:solidFill>
              </a:rPr>
              <a:t>22 публикации </a:t>
            </a:r>
            <a:r>
              <a:rPr lang="ru-RU" dirty="0" smtClean="0"/>
              <a:t>с кол-вом авторов </a:t>
            </a:r>
            <a:r>
              <a:rPr lang="ru-RU" b="1" dirty="0" smtClean="0">
                <a:solidFill>
                  <a:srgbClr val="C00000"/>
                </a:solidFill>
              </a:rPr>
              <a:t>более 3000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21 публикация </a:t>
            </a:r>
            <a:r>
              <a:rPr lang="ru-RU" dirty="0" smtClean="0"/>
              <a:t>с кол-вом авторов </a:t>
            </a:r>
            <a:r>
              <a:rPr lang="ru-RU" b="1" dirty="0" smtClean="0">
                <a:solidFill>
                  <a:srgbClr val="C00000"/>
                </a:solidFill>
              </a:rPr>
              <a:t>от 2000 до 3000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aramond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1064</TotalTime>
  <Words>4053</Words>
  <Application>Microsoft Office PowerPoint</Application>
  <PresentationFormat>Экран (4:3)</PresentationFormat>
  <Paragraphs>906</Paragraphs>
  <Slides>29</Slides>
  <Notes>24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ВЛИЯНИЕ МЕЖДУНАРОДНОГО И ВНУТРИГОСУДАРСТВЕННОГО СОТРУДНИЧЕСТВА НА НАУЧНУЮ ПРОДУКТИВНОСТЬ РОССИЙСКИХ УЧЕНЫХ В ОБЛАСТИ БИОЛОГИИ, НАУК ОБ ОКРУЖАЮЩЕЙ СРЕДЕ И ЭКОЛОГИИ </vt:lpstr>
      <vt:lpstr>Слайд 2</vt:lpstr>
      <vt:lpstr>Essential Science Indicators и Research Areas. Как соотносились публикации?</vt:lpstr>
      <vt:lpstr>Библиометрические индикаторы</vt:lpstr>
      <vt:lpstr>Публикационная активность российских учёных в 2002–2011 гг. в области биологии, наук об окружающей среде и экологии по базе данных Web of Science </vt:lpstr>
      <vt:lpstr>Слайд 6</vt:lpstr>
      <vt:lpstr>Среднее число авторов одной публикации и среднее количество пристатейных библиографических ссылок в публикациях 2002–2011 гг., отражённых в базе данных Web of Science </vt:lpstr>
      <vt:lpstr>Для справки:</vt:lpstr>
      <vt:lpstr>По физике (в 2012 г.):</vt:lpstr>
      <vt:lpstr>Совместная публикационная активность российских авторов в соавторстве с учеными из основных государств-партнеров в области биологии и наук об окружающей среде в период 2002-2011 гг. по базе данных «Web of Science» </vt:lpstr>
      <vt:lpstr>Слайд 11</vt:lpstr>
      <vt:lpstr>Доли публикаций российских учёных, работающих в различных секторах науки, в 2002–2011 гг. в области биологии, наук об окружающей среде и экологии по базе данных Web of Science</vt:lpstr>
      <vt:lpstr>Слайд 13</vt:lpstr>
      <vt:lpstr>Средняя цитируемость отражённых в Web of Science публикаций, авторы которых  – российские учёные из различных секторов науки, в 2002–2011 гг.</vt:lpstr>
      <vt:lpstr>Слайд 15</vt:lpstr>
      <vt:lpstr>Индекс Хирша массивов публикаций, отражённых в Web of Science, авторами которых являются российские учёные из разных секторов науки по исследуемым направлениям за период 2002–2011 гг.</vt:lpstr>
      <vt:lpstr>Слайд 17</vt:lpstr>
      <vt:lpstr>Анализ научного взаимодействия ученых из научных организаций различных ведомств России</vt:lpstr>
      <vt:lpstr>Доли публикаций, соавторами которых являются ученые НИУ различных ведомств. в документальных массивах России с и без иностранного участия за период 2002-2011 гг.  (по БД "Web of Science") </vt:lpstr>
      <vt:lpstr>Слайд 20</vt:lpstr>
      <vt:lpstr>Слайд 21</vt:lpstr>
      <vt:lpstr>Доли ссылок на публикации, соавторами которых являются ученые НИУ различных ведомств, в документальных массивах  с и без иностранного участия за период 2002-2011 гг.  (по БД "Web of Science") </vt:lpstr>
      <vt:lpstr>Слайд 23</vt:lpstr>
      <vt:lpstr>Слайд 24</vt:lpstr>
      <vt:lpstr>Основные выводы:</vt:lpstr>
      <vt:lpstr>Слайд 26</vt:lpstr>
      <vt:lpstr>Слайд 27</vt:lpstr>
      <vt:lpstr>Слайд 28</vt:lpstr>
      <vt:lpstr>Благодарю за внимание!</vt:lpstr>
    </vt:vector>
  </TitlesOfParts>
  <Company>ITEB RAS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ВЛИЯНИЕ МЕЖДУНАРОДНОГО И ВНУТРИГОСУДАРСТВЕННОГО СОТРУДНИЧЕСТВА НА НАУЧНУЮ ПРОДУКТИВНОСТЬ РОССИЙСКИХ УЧЕНЫХ В ОБЛАСТИ БИОЛОГИИ, НАУК ОБ ОКРУЖАЮЩЕЙ СРЕДЕ И ЭКОЛОГИИ</dc:title>
  <dc:creator>JVM</dc:creator>
  <cp:lastModifiedBy>JVM</cp:lastModifiedBy>
  <cp:revision>64</cp:revision>
  <dcterms:created xsi:type="dcterms:W3CDTF">2013-06-10T09:55:14Z</dcterms:created>
  <dcterms:modified xsi:type="dcterms:W3CDTF">2013-06-21T07:11:20Z</dcterms:modified>
</cp:coreProperties>
</file>