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6" r:id="rId8"/>
    <p:sldId id="265" r:id="rId9"/>
    <p:sldId id="264" r:id="rId10"/>
    <p:sldId id="262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3D07"/>
    <a:srgbClr val="68297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971" autoAdjust="0"/>
  </p:normalViewPr>
  <p:slideViewPr>
    <p:cSldViewPr>
      <p:cViewPr varScale="1">
        <p:scale>
          <a:sx n="70" d="100"/>
          <a:sy n="70" d="100"/>
        </p:scale>
        <p:origin x="-15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rticles\&#1057;&#1090;&#1072;&#1090;&#1100;&#1080;%202013\&#1056;&#1086;&#1089;&#1089;&#1080;&#1103;_&#1085;&#1072;&#1091;&#1082;&#1072;\&#1089;&#1090;&#1072;&#1088;&#1077;&#1085;&#1080;&#1077;_&#1074;&#1077;&#1089;&#1100;%20&#1087;&#1077;&#1088;&#1080;&#1086;&#1076;_&#1074;&#1089;&#1077;%20&#1085;&#1072;&#1087;&#1088;&#1072;&#1074;&#1083;&#1077;&#1085;&#1080;&#1103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rticles\&#1057;&#1090;&#1072;&#1090;&#1100;&#1080;%202013\&#1056;&#1086;&#1089;&#1089;&#1080;&#1103;_&#1085;&#1072;&#1091;&#1082;&#1072;\&#1089;&#1090;&#1072;&#1088;&#1077;&#1085;&#1080;&#1077;_&#1074;&#1077;&#1089;&#1100;%20&#1087;&#1077;&#1088;&#1080;&#1086;&#1076;_&#1074;&#1089;&#1077;%20&#1085;&#1072;&#1087;&#1088;&#1072;&#1074;&#1083;&#1077;&#1085;&#1080;&#1103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>
        <c:manualLayout>
          <c:layoutTarget val="inner"/>
          <c:xMode val="edge"/>
          <c:yMode val="edge"/>
          <c:x val="5.9522024593137685E-2"/>
          <c:y val="2.7900569321839788E-2"/>
          <c:w val="0.66566177995955245"/>
          <c:h val="0.57941062169501667"/>
        </c:manualLayout>
      </c:layout>
      <c:barChart>
        <c:barDir val="col"/>
        <c:grouping val="percentStacked"/>
        <c:ser>
          <c:idx val="0"/>
          <c:order val="0"/>
          <c:tx>
            <c:strRef>
              <c:f>'Сводный график'!$B$36</c:f>
              <c:strCache>
                <c:ptCount val="1"/>
                <c:pt idx="0">
                  <c:v>Доли ссылок первых десяти лет давности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Garamond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'Сводный график'!$A$37:$A$42</c:f>
              <c:strCache>
                <c:ptCount val="6"/>
                <c:pt idx="0">
                  <c:v>Genetics</c:v>
                </c:pt>
                <c:pt idx="1">
                  <c:v>Microbiology</c:v>
                </c:pt>
                <c:pt idx="2">
                  <c:v>Biology &amp; Biochemistry</c:v>
                </c:pt>
                <c:pt idx="3">
                  <c:v>Environmental Sciences, Ecology</c:v>
                </c:pt>
                <c:pt idx="4">
                  <c:v>Agricultural Sciences</c:v>
                </c:pt>
                <c:pt idx="5">
                  <c:v>Plant &amp; Animal Sciences</c:v>
                </c:pt>
              </c:strCache>
            </c:strRef>
          </c:cat>
          <c:val>
            <c:numRef>
              <c:f>'Сводный график'!$B$37:$B$42</c:f>
              <c:numCache>
                <c:formatCode>General</c:formatCode>
                <c:ptCount val="6"/>
                <c:pt idx="0">
                  <c:v>63</c:v>
                </c:pt>
                <c:pt idx="1">
                  <c:v>60</c:v>
                </c:pt>
                <c:pt idx="2">
                  <c:v>58</c:v>
                </c:pt>
                <c:pt idx="3">
                  <c:v>52</c:v>
                </c:pt>
                <c:pt idx="4">
                  <c:v>43</c:v>
                </c:pt>
                <c:pt idx="5">
                  <c:v>43</c:v>
                </c:pt>
              </c:numCache>
            </c:numRef>
          </c:val>
        </c:ser>
        <c:ser>
          <c:idx val="1"/>
          <c:order val="1"/>
          <c:tx>
            <c:strRef>
              <c:f>'Сводный график'!$C$36</c:f>
              <c:strCache>
                <c:ptCount val="1"/>
                <c:pt idx="0">
                  <c:v>Доли ссылок более десяти лет давности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1600" b="1">
                    <a:latin typeface="Garamond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'Сводный график'!$A$37:$A$42</c:f>
              <c:strCache>
                <c:ptCount val="6"/>
                <c:pt idx="0">
                  <c:v>Genetics</c:v>
                </c:pt>
                <c:pt idx="1">
                  <c:v>Microbiology</c:v>
                </c:pt>
                <c:pt idx="2">
                  <c:v>Biology &amp; Biochemistry</c:v>
                </c:pt>
                <c:pt idx="3">
                  <c:v>Environmental Sciences, Ecology</c:v>
                </c:pt>
                <c:pt idx="4">
                  <c:v>Agricultural Sciences</c:v>
                </c:pt>
                <c:pt idx="5">
                  <c:v>Plant &amp; Animal Sciences</c:v>
                </c:pt>
              </c:strCache>
            </c:strRef>
          </c:cat>
          <c:val>
            <c:numRef>
              <c:f>'Сводный график'!$C$37:$C$42</c:f>
              <c:numCache>
                <c:formatCode>General</c:formatCode>
                <c:ptCount val="6"/>
                <c:pt idx="0">
                  <c:v>37</c:v>
                </c:pt>
                <c:pt idx="1">
                  <c:v>40</c:v>
                </c:pt>
                <c:pt idx="2">
                  <c:v>42</c:v>
                </c:pt>
                <c:pt idx="3">
                  <c:v>48</c:v>
                </c:pt>
                <c:pt idx="4">
                  <c:v>57</c:v>
                </c:pt>
                <c:pt idx="5">
                  <c:v>57</c:v>
                </c:pt>
              </c:numCache>
            </c:numRef>
          </c:val>
        </c:ser>
        <c:overlap val="100"/>
        <c:axId val="97190656"/>
        <c:axId val="97192192"/>
      </c:barChart>
      <c:catAx>
        <c:axId val="97190656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400" b="1">
                <a:latin typeface="Garamond" pitchFamily="18" charset="0"/>
              </a:defRPr>
            </a:pPr>
            <a:endParaRPr lang="ru-RU"/>
          </a:p>
        </c:txPr>
        <c:crossAx val="97192192"/>
        <c:crosses val="autoZero"/>
        <c:auto val="1"/>
        <c:lblAlgn val="ctr"/>
        <c:lblOffset val="100"/>
      </c:catAx>
      <c:valAx>
        <c:axId val="97192192"/>
        <c:scaling>
          <c:orientation val="minMax"/>
        </c:scaling>
        <c:axPos val="l"/>
        <c:majorGridlines/>
        <c:numFmt formatCode="0%" sourceLinked="1"/>
        <c:tickLblPos val="nextTo"/>
        <c:crossAx val="97190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96037296037301"/>
          <c:y val="0.1231439865637234"/>
          <c:w val="0.25641025641025639"/>
          <c:h val="0.75046765139759031"/>
        </c:manualLayout>
      </c:layout>
      <c:txPr>
        <a:bodyPr/>
        <a:lstStyle/>
        <a:p>
          <a:pPr>
            <a:defRPr sz="2000">
              <a:latin typeface="Garamond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2745987993671227E-2"/>
          <c:y val="2.7973479137238719E-2"/>
          <c:w val="0.65982647043048914"/>
          <c:h val="0.82767252051359408"/>
        </c:manualLayout>
      </c:layout>
      <c:lineChart>
        <c:grouping val="standard"/>
        <c:ser>
          <c:idx val="0"/>
          <c:order val="0"/>
          <c:tx>
            <c:strRef>
              <c:f>'Сводный график'!$A$2</c:f>
              <c:strCache>
                <c:ptCount val="1"/>
                <c:pt idx="0">
                  <c:v>Agricultural Sciences</c:v>
                </c:pt>
              </c:strCache>
            </c:strRef>
          </c:tx>
          <c:spPr>
            <a:ln w="47625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'Сводный график'!$B$1:$K$1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'Сводный график'!$B$2:$K$2</c:f>
              <c:numCache>
                <c:formatCode>General</c:formatCode>
                <c:ptCount val="10"/>
                <c:pt idx="0">
                  <c:v>2.5</c:v>
                </c:pt>
                <c:pt idx="1">
                  <c:v>4.8</c:v>
                </c:pt>
                <c:pt idx="2">
                  <c:v>5.2</c:v>
                </c:pt>
                <c:pt idx="3">
                  <c:v>5.3</c:v>
                </c:pt>
                <c:pt idx="4">
                  <c:v>5.2</c:v>
                </c:pt>
                <c:pt idx="5">
                  <c:v>4.9000000000000004</c:v>
                </c:pt>
                <c:pt idx="6">
                  <c:v>4.4000000000000004</c:v>
                </c:pt>
                <c:pt idx="7">
                  <c:v>4.0999999999999996</c:v>
                </c:pt>
                <c:pt idx="8">
                  <c:v>3.8</c:v>
                </c:pt>
                <c:pt idx="9">
                  <c:v>3.3</c:v>
                </c:pt>
              </c:numCache>
            </c:numRef>
          </c:val>
        </c:ser>
        <c:ser>
          <c:idx val="1"/>
          <c:order val="1"/>
          <c:tx>
            <c:strRef>
              <c:f>'Сводный график'!$A$3</c:f>
              <c:strCache>
                <c:ptCount val="1"/>
                <c:pt idx="0">
                  <c:v>Plant &amp; Animal Sciences</c:v>
                </c:pt>
              </c:strCache>
            </c:strRef>
          </c:tx>
          <c:spPr>
            <a:ln w="47625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'Сводный график'!$B$1:$K$1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'Сводный график'!$B$3:$K$3</c:f>
              <c:numCache>
                <c:formatCode>General</c:formatCode>
                <c:ptCount val="10"/>
                <c:pt idx="0">
                  <c:v>3.5</c:v>
                </c:pt>
                <c:pt idx="1">
                  <c:v>5</c:v>
                </c:pt>
                <c:pt idx="2">
                  <c:v>5.2</c:v>
                </c:pt>
                <c:pt idx="3">
                  <c:v>5.2</c:v>
                </c:pt>
                <c:pt idx="4">
                  <c:v>4.9000000000000004</c:v>
                </c:pt>
                <c:pt idx="5">
                  <c:v>4.5999999999999996</c:v>
                </c:pt>
                <c:pt idx="6">
                  <c:v>4.3</c:v>
                </c:pt>
                <c:pt idx="7">
                  <c:v>4</c:v>
                </c:pt>
                <c:pt idx="8">
                  <c:v>3.7</c:v>
                </c:pt>
                <c:pt idx="9">
                  <c:v>3.3</c:v>
                </c:pt>
              </c:numCache>
            </c:numRef>
          </c:val>
        </c:ser>
        <c:ser>
          <c:idx val="2"/>
          <c:order val="2"/>
          <c:tx>
            <c:strRef>
              <c:f>'Сводный график'!$A$4</c:f>
              <c:strCache>
                <c:ptCount val="1"/>
                <c:pt idx="0">
                  <c:v>Environmental Sciences, Ecology</c:v>
                </c:pt>
              </c:strCache>
            </c:strRef>
          </c:tx>
          <c:spPr>
            <a:ln w="47625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'Сводный график'!$B$1:$K$1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'Сводный график'!$B$4:$K$4</c:f>
              <c:numCache>
                <c:formatCode>General</c:formatCode>
                <c:ptCount val="10"/>
                <c:pt idx="0">
                  <c:v>3.9</c:v>
                </c:pt>
                <c:pt idx="1">
                  <c:v>6.2</c:v>
                </c:pt>
                <c:pt idx="2">
                  <c:v>6.7</c:v>
                </c:pt>
                <c:pt idx="3">
                  <c:v>6.5</c:v>
                </c:pt>
                <c:pt idx="4">
                  <c:v>6</c:v>
                </c:pt>
                <c:pt idx="5">
                  <c:v>5.6</c:v>
                </c:pt>
                <c:pt idx="6">
                  <c:v>5</c:v>
                </c:pt>
                <c:pt idx="7">
                  <c:v>4.5999999999999996</c:v>
                </c:pt>
                <c:pt idx="8">
                  <c:v>4</c:v>
                </c:pt>
                <c:pt idx="9">
                  <c:v>3.6</c:v>
                </c:pt>
              </c:numCache>
            </c:numRef>
          </c:val>
        </c:ser>
        <c:ser>
          <c:idx val="3"/>
          <c:order val="3"/>
          <c:tx>
            <c:strRef>
              <c:f>'Сводный график'!$A$5</c:f>
              <c:strCache>
                <c:ptCount val="1"/>
                <c:pt idx="0">
                  <c:v>Genetics</c:v>
                </c:pt>
              </c:strCache>
            </c:strRef>
          </c:tx>
          <c:spPr>
            <a:ln w="4762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'Сводный график'!$B$1:$K$1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'Сводный график'!$B$5:$K$5</c:f>
              <c:numCache>
                <c:formatCode>General</c:formatCode>
                <c:ptCount val="10"/>
                <c:pt idx="0">
                  <c:v>5.6</c:v>
                </c:pt>
                <c:pt idx="1">
                  <c:v>8.1</c:v>
                </c:pt>
                <c:pt idx="2">
                  <c:v>8.3000000000000007</c:v>
                </c:pt>
                <c:pt idx="3">
                  <c:v>7.7</c:v>
                </c:pt>
                <c:pt idx="4">
                  <c:v>7.2</c:v>
                </c:pt>
                <c:pt idx="5">
                  <c:v>6.6</c:v>
                </c:pt>
                <c:pt idx="6">
                  <c:v>5.8</c:v>
                </c:pt>
                <c:pt idx="7">
                  <c:v>5.3</c:v>
                </c:pt>
                <c:pt idx="8">
                  <c:v>4.5999999999999996</c:v>
                </c:pt>
                <c:pt idx="9">
                  <c:v>4</c:v>
                </c:pt>
              </c:numCache>
            </c:numRef>
          </c:val>
        </c:ser>
        <c:ser>
          <c:idx val="4"/>
          <c:order val="4"/>
          <c:tx>
            <c:strRef>
              <c:f>'Сводный график'!$A$6</c:f>
              <c:strCache>
                <c:ptCount val="1"/>
                <c:pt idx="0">
                  <c:v>Biology &amp; Biochemistry</c:v>
                </c:pt>
              </c:strCache>
            </c:strRef>
          </c:tx>
          <c:spPr>
            <a:ln w="47625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'Сводный график'!$B$1:$K$1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'Сводный график'!$B$6:$K$6</c:f>
              <c:numCache>
                <c:formatCode>General</c:formatCode>
                <c:ptCount val="10"/>
                <c:pt idx="0">
                  <c:v>5.5</c:v>
                </c:pt>
                <c:pt idx="1">
                  <c:v>7.4</c:v>
                </c:pt>
                <c:pt idx="2">
                  <c:v>7.4</c:v>
                </c:pt>
                <c:pt idx="3">
                  <c:v>7</c:v>
                </c:pt>
                <c:pt idx="4">
                  <c:v>6.5</c:v>
                </c:pt>
                <c:pt idx="5">
                  <c:v>5.9</c:v>
                </c:pt>
                <c:pt idx="6">
                  <c:v>5.3</c:v>
                </c:pt>
                <c:pt idx="7">
                  <c:v>4.9000000000000004</c:v>
                </c:pt>
                <c:pt idx="8">
                  <c:v>4.3</c:v>
                </c:pt>
                <c:pt idx="9">
                  <c:v>3.8</c:v>
                </c:pt>
              </c:numCache>
            </c:numRef>
          </c:val>
        </c:ser>
        <c:ser>
          <c:idx val="5"/>
          <c:order val="5"/>
          <c:tx>
            <c:strRef>
              <c:f>'Сводный график'!$A$7</c:f>
              <c:strCache>
                <c:ptCount val="1"/>
                <c:pt idx="0">
                  <c:v>Microbiology</c:v>
                </c:pt>
              </c:strCache>
            </c:strRef>
          </c:tx>
          <c:spPr>
            <a:ln w="47625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'Сводный график'!$B$1:$K$1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'Сводный график'!$B$7:$K$7</c:f>
              <c:numCache>
                <c:formatCode>General</c:formatCode>
                <c:ptCount val="10"/>
                <c:pt idx="0">
                  <c:v>5.5</c:v>
                </c:pt>
                <c:pt idx="1">
                  <c:v>7.9</c:v>
                </c:pt>
                <c:pt idx="2">
                  <c:v>7.9</c:v>
                </c:pt>
                <c:pt idx="3">
                  <c:v>7.4</c:v>
                </c:pt>
                <c:pt idx="4">
                  <c:v>6.6</c:v>
                </c:pt>
                <c:pt idx="5">
                  <c:v>6.1</c:v>
                </c:pt>
                <c:pt idx="6">
                  <c:v>5.4</c:v>
                </c:pt>
                <c:pt idx="7">
                  <c:v>4.9000000000000004</c:v>
                </c:pt>
                <c:pt idx="8">
                  <c:v>4.4000000000000004</c:v>
                </c:pt>
                <c:pt idx="9">
                  <c:v>3.9</c:v>
                </c:pt>
              </c:numCache>
            </c:numRef>
          </c:val>
        </c:ser>
        <c:marker val="1"/>
        <c:axId val="67061632"/>
        <c:axId val="67063808"/>
      </c:lineChart>
      <c:catAx>
        <c:axId val="67061632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sz="1600">
                    <a:latin typeface="Garamond" pitchFamily="18" charset="0"/>
                  </a:defRPr>
                </a:pPr>
                <a:r>
                  <a:rPr lang="ru-RU" sz="1600" b="1" i="0" baseline="0">
                    <a:latin typeface="Garamond" pitchFamily="18" charset="0"/>
                  </a:rPr>
                  <a:t>Годы давности ссылок по отношению к моменту издания публикаций</a:t>
                </a:r>
                <a:endParaRPr lang="ru-RU" sz="1600">
                  <a:latin typeface="Garamond" pitchFamily="18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 b="1">
                <a:latin typeface="Garamond" pitchFamily="18" charset="0"/>
              </a:defRPr>
            </a:pPr>
            <a:endParaRPr lang="ru-RU"/>
          </a:p>
        </c:txPr>
        <c:crossAx val="67063808"/>
        <c:crosses val="autoZero"/>
        <c:auto val="1"/>
        <c:lblAlgn val="ctr"/>
        <c:lblOffset val="100"/>
      </c:catAx>
      <c:valAx>
        <c:axId val="670638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 b="1">
                    <a:latin typeface="Garamond" pitchFamily="18" charset="0"/>
                  </a:defRPr>
                </a:pPr>
                <a:r>
                  <a:rPr lang="ru-RU" sz="1600" b="1" i="0" baseline="0" dirty="0">
                    <a:latin typeface="Garamond" pitchFamily="18" charset="0"/>
                  </a:rPr>
                  <a:t>Доли ссылок от общего </a:t>
                </a:r>
                <a:r>
                  <a:rPr lang="ru-RU" sz="1600" b="1" i="0" baseline="0" dirty="0" smtClean="0">
                    <a:latin typeface="Garamond" pitchFamily="18" charset="0"/>
                  </a:rPr>
                  <a:t>количества, %</a:t>
                </a:r>
                <a:endParaRPr lang="ru-RU" sz="1600" b="1" dirty="0">
                  <a:latin typeface="Garamond" pitchFamily="18" charset="0"/>
                </a:endParaRPr>
              </a:p>
            </c:rich>
          </c:tx>
          <c:layout>
            <c:manualLayout>
              <c:xMode val="edge"/>
              <c:yMode val="edge"/>
              <c:x val="1.6724674269908722E-2"/>
              <c:y val="8.9719991429523693E-2"/>
            </c:manualLayout>
          </c:layout>
        </c:title>
        <c:numFmt formatCode="General" sourceLinked="1"/>
        <c:tickLblPos val="nextTo"/>
        <c:crossAx val="67061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1506393925581"/>
          <c:y val="4.2509760820226332E-2"/>
          <c:w val="0.2487228430557524"/>
          <c:h val="0.80062254987541059"/>
        </c:manualLayout>
      </c:layout>
      <c:txPr>
        <a:bodyPr/>
        <a:lstStyle/>
        <a:p>
          <a:pPr>
            <a:defRPr sz="1800">
              <a:latin typeface="Garamond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667E1-FBCB-4ED9-AB5D-F3190B20E716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EB185-1656-45CE-A506-BA03CA3B5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D7D84-3B7E-495F-B0CD-1FC7FDAC30C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26584-5CF4-4830-AC4B-D7F8C47AD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«Старение источников НТИ есть снижение их спроса и цитируемости с течением времени, так как их информационная ценность падает с появлением новых публикаций, содержащих НТИ о новых достижениях науки и техники. Однако источники НТИ полностью не устаревают, так как они сохраняют историческую ценность»  (Климов Ю. Н. Старение научно-технической информации // Межотраслевая информационная служба. – 2009. - № 2. – С. 44-57). Многие специалисты в области информатики отмечают, что степень старения научной информации неодинакова для разных научных дисциплин. На скорость ее старения влияет множество факторов.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Вот какие результаты получили Р. Бартон и Р.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Кеблер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для публикаций по физике – 4,6 лет; физиологии – 7,2; химии – 8,1; ботанике – 10,0; математике – 10,5; геологии – 11,8 лет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26584-5CF4-4830-AC4B-D7F8C47ADF5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результате мы получили следующие данные. Более 50% всех ссылок на публикации первых десяти лет давности содержались в исследуемых массивах по таким направлениям как: генетика – 63 %; микробиология – 60 %; биология и биохимия – 58 %; науки об окружающей среде, экология – 52 %. В публикациях в области сельского хозяйства и наук о растениях и животных содержалось по 43 % ссылок возрастом первых десяти лет, что говорит о более длительном периоде актуальной информации.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26584-5CF4-4830-AC4B-D7F8C47ADF5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Рассмотрим временные интервальные пики, на которые приходится наибольшее количество ссылок из публикаций за исследуемый период.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видно из рис. 1, возраст публикаций в два и три года наиболее востребован в таких научных областях как: генетика; микробиология; биология и биохимия. В области экологии и наук об окружающей среде – со второго по четвертый годы давности. В области наук о растениях и животных – со второго по пятый, а в области сельского хозяйства с третьего по пятый.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Стоит также отметить, что стартовые точки цитирования публикаций последних лет во всех научных областях сильно отличаются. Так, доля ссылок на публикации возрастом в один год для таких научных направлений как: биология и биохимия; микробиология; генетика составляет 5,5 % от общего количества ссылок. Интересным фактом явилось то, что </a:t>
            </a:r>
            <a:r>
              <a:rPr lang="ru-RU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доля ссылок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приходящихся на первый год после опубликования статей, совпала во всех трех научных направлениях. В области же сельского хозяйства спрос на такие публикации составляет 2,5% от общего количества, в областях наук о растениях и животных, экологии – 3,5 и 3,9 % соответственно.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26584-5CF4-4830-AC4B-D7F8C47ADF5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A34BB-A89F-4D21-B3E0-8BE8F85FFD7F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B90A-9FC4-4D62-9417-87F83A834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aramond" pitchFamily="18" charset="0"/>
              </a:rPr>
              <a:t>Ю. В. Мохначева, </a:t>
            </a:r>
            <a:br>
              <a:rPr lang="ru-RU" b="1" dirty="0" smtClean="0">
                <a:solidFill>
                  <a:srgbClr val="C00000"/>
                </a:solidFill>
                <a:latin typeface="Garamond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Garamond" pitchFamily="18" charset="0"/>
              </a:rPr>
              <a:t>Т. Н. </a:t>
            </a:r>
            <a:r>
              <a:rPr lang="ru-RU" b="1" dirty="0" err="1" smtClean="0">
                <a:solidFill>
                  <a:srgbClr val="C00000"/>
                </a:solidFill>
                <a:latin typeface="Garamond" pitchFamily="18" charset="0"/>
              </a:rPr>
              <a:t>Харыбина</a:t>
            </a:r>
            <a:endParaRPr lang="ru-RU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ВОЗРАСТ АКТУАЛЬНОЙ ИНФОРМАЦИИ ДЛЯ РОССИЙСКИХ ИССЛЕДОВАТЕЛЕЙ, РАБОТАЮЩИХ В ОБЛАСТИ БИОЛОГИИ, НАУК ОБ ОКРУЖАЮЩЕЙ СРЕДЕ И ЭКОЛОГИИ </a:t>
            </a:r>
            <a:endParaRPr lang="ru-RU" b="1" dirty="0">
              <a:solidFill>
                <a:srgbClr val="C53D07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Garamond" pitchFamily="18" charset="0"/>
              </a:rPr>
              <a:t>Временные интервальные пики, на которые приходится наибольшее количество ссылок из публикаций периода 2002-2011 гг.</a:t>
            </a:r>
            <a:endParaRPr lang="ru-RU" sz="32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323528" y="1556792"/>
          <a:ext cx="835292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Garamond" pitchFamily="18" charset="0"/>
              </a:rPr>
              <a:t>Благодарю за внимание!</a:t>
            </a:r>
            <a:endParaRPr lang="ru-RU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000" dirty="0" smtClean="0">
                <a:solidFill>
                  <a:srgbClr val="C53D07"/>
                </a:solidFill>
                <a:latin typeface="Garamond" pitchFamily="18" charset="0"/>
              </a:rPr>
              <a:t>j_v_m@rambler.ru</a:t>
            </a:r>
          </a:p>
          <a:p>
            <a:pPr algn="ctr">
              <a:buNone/>
            </a:pPr>
            <a:endParaRPr lang="en-US" sz="4000" dirty="0" smtClean="0">
              <a:solidFill>
                <a:srgbClr val="C53D07"/>
              </a:solidFill>
              <a:latin typeface="Garamond" pitchFamily="18" charset="0"/>
            </a:endParaRPr>
          </a:p>
          <a:p>
            <a:pPr algn="ctr">
              <a:buNone/>
            </a:pPr>
            <a:r>
              <a:rPr lang="en-US" sz="4000" dirty="0" smtClean="0">
                <a:solidFill>
                  <a:srgbClr val="C53D07"/>
                </a:solidFill>
                <a:latin typeface="Garamond" pitchFamily="18" charset="0"/>
              </a:rPr>
              <a:t>natsl@vega.protres.ru</a:t>
            </a:r>
          </a:p>
          <a:p>
            <a:endParaRPr lang="ru-RU" dirty="0">
              <a:solidFill>
                <a:srgbClr val="C53D07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9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1960 г. Р. Бартон и Р. </a:t>
            </a:r>
            <a:r>
              <a:rPr lang="ru-RU" sz="2800" b="1" dirty="0" err="1" smtClean="0">
                <a:solidFill>
                  <a:srgbClr val="C53D07"/>
                </a:solidFill>
                <a:latin typeface="Garamond" pitchFamily="18" charset="0"/>
              </a:rPr>
              <a:t>Кеблер</a:t>
            </a: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 предложили показатель, названный «периодом </a:t>
            </a:r>
            <a:r>
              <a:rPr lang="ru-RU" sz="2800" b="1" dirty="0" err="1" smtClean="0">
                <a:solidFill>
                  <a:srgbClr val="C53D07"/>
                </a:solidFill>
                <a:latin typeface="Garamond" pitchFamily="18" charset="0"/>
              </a:rPr>
              <a:t>полужизни</a:t>
            </a: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» публикаций, по аналогии со скоростью распада радиоактивных веществ</a:t>
            </a:r>
            <a:endParaRPr lang="en-US" sz="2800" b="1" dirty="0" smtClean="0">
              <a:solidFill>
                <a:srgbClr val="C53D07"/>
              </a:solidFill>
              <a:latin typeface="Garamond" pitchFamily="18" charset="0"/>
            </a:endParaRPr>
          </a:p>
          <a:p>
            <a:endParaRPr lang="en-US" sz="2800" b="1" dirty="0">
              <a:solidFill>
                <a:srgbClr val="C53D07"/>
              </a:solidFill>
              <a:latin typeface="Garamond" pitchFamily="18" charset="0"/>
            </a:endParaRPr>
          </a:p>
          <a:p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 </a:t>
            </a:r>
            <a:r>
              <a:rPr lang="ru-RU" sz="2800" b="1" i="1" dirty="0" smtClean="0">
                <a:solidFill>
                  <a:srgbClr val="C53D07"/>
                </a:solidFill>
                <a:latin typeface="Garamond" pitchFamily="18" charset="0"/>
              </a:rPr>
              <a:t>ПЕРИОД ПОЛУЖИЗНИ ПУБЛИКАЦИЙ </a:t>
            </a: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ученые определили </a:t>
            </a:r>
            <a:r>
              <a:rPr lang="ru-RU" sz="2800" b="1" i="1" u="sng" dirty="0" smtClean="0">
                <a:solidFill>
                  <a:srgbClr val="C53D07"/>
                </a:solidFill>
                <a:latin typeface="Garamond" pitchFamily="18" charset="0"/>
              </a:rPr>
              <a:t>как время, в течение которого была опубликована половина всей используемой в настоящее время литературы по какой-либо отрасли или предмету. </a:t>
            </a:r>
          </a:p>
          <a:p>
            <a:endParaRPr lang="ru-RU" sz="2800" b="1" i="1" u="sng" dirty="0">
              <a:solidFill>
                <a:srgbClr val="C53D07"/>
              </a:solidFill>
              <a:latin typeface="Garamond" pitchFamily="18" charset="0"/>
            </a:endParaRPr>
          </a:p>
          <a:p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Например, если этот период ранен 5, то это значит, что 50 % всех процитированных в текущем году по данному предмету работ не старше пяти лет. </a:t>
            </a:r>
            <a:endParaRPr lang="ru-RU" sz="2800" b="1" dirty="0">
              <a:solidFill>
                <a:srgbClr val="C53D07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C53D07"/>
                </a:solidFill>
                <a:latin typeface="Garamond" pitchFamily="18" charset="0"/>
              </a:rPr>
              <a:t>О</a:t>
            </a:r>
            <a:r>
              <a:rPr lang="ru-RU" sz="3200" b="1" i="1" dirty="0" smtClean="0">
                <a:solidFill>
                  <a:srgbClr val="C53D07"/>
                </a:solidFill>
                <a:latin typeface="Garamond" pitchFamily="18" charset="0"/>
              </a:rPr>
              <a:t>собенности старения информации в каждой научной области всецело зависят от тенденций развития каждой из них</a:t>
            </a:r>
          </a:p>
          <a:p>
            <a:endParaRPr lang="ru-RU" sz="3200" dirty="0" smtClean="0">
              <a:solidFill>
                <a:srgbClr val="C53D07"/>
              </a:solidFill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rgbClr val="C53D07"/>
                </a:solidFill>
                <a:latin typeface="Garamond" pitchFamily="18" charset="0"/>
              </a:rPr>
              <a:t>Информационная база - </a:t>
            </a:r>
            <a:r>
              <a:rPr lang="ru-RU" sz="3200" b="1" dirty="0" err="1" smtClean="0">
                <a:solidFill>
                  <a:srgbClr val="C53D07"/>
                </a:solidFill>
                <a:latin typeface="Garamond" pitchFamily="18" charset="0"/>
              </a:rPr>
              <a:t>Web</a:t>
            </a:r>
            <a:r>
              <a:rPr lang="ru-RU" sz="3200" b="1" dirty="0" smtClean="0">
                <a:solidFill>
                  <a:srgbClr val="C53D07"/>
                </a:solidFill>
                <a:latin typeface="Garamond" pitchFamily="18" charset="0"/>
              </a:rPr>
              <a:t> </a:t>
            </a:r>
            <a:r>
              <a:rPr lang="ru-RU" sz="3200" b="1" dirty="0" err="1" smtClean="0">
                <a:solidFill>
                  <a:srgbClr val="C53D07"/>
                </a:solidFill>
                <a:latin typeface="Garamond" pitchFamily="18" charset="0"/>
              </a:rPr>
              <a:t>of</a:t>
            </a:r>
            <a:r>
              <a:rPr lang="ru-RU" sz="3200" b="1" dirty="0" smtClean="0">
                <a:solidFill>
                  <a:srgbClr val="C53D07"/>
                </a:solidFill>
                <a:latin typeface="Garamond" pitchFamily="18" charset="0"/>
              </a:rPr>
              <a:t> </a:t>
            </a:r>
            <a:r>
              <a:rPr lang="ru-RU" sz="3200" b="1" dirty="0" err="1" smtClean="0">
                <a:solidFill>
                  <a:srgbClr val="C53D07"/>
                </a:solidFill>
                <a:latin typeface="Garamond" pitchFamily="18" charset="0"/>
              </a:rPr>
              <a:t>Science</a:t>
            </a:r>
            <a:r>
              <a:rPr lang="ru-RU" sz="3200" b="1" dirty="0" smtClean="0">
                <a:solidFill>
                  <a:srgbClr val="C53D07"/>
                </a:solidFill>
                <a:latin typeface="Garamond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rgbClr val="C53D07"/>
                </a:solidFill>
                <a:latin typeface="Garamond" pitchFamily="18" charset="0"/>
              </a:rPr>
              <a:t>Объект исследования - российский документопоток по биологии, наукам об окружающей среде и экологии за 2002-2011 гг. 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rgbClr val="C53D07"/>
                </a:solidFill>
                <a:latin typeface="Garamond" pitchFamily="18" charset="0"/>
              </a:rPr>
              <a:t>Метод исследования – цитатный анализ публикаций</a:t>
            </a:r>
            <a:endParaRPr lang="ru-RU" sz="3200" b="1" dirty="0">
              <a:solidFill>
                <a:srgbClr val="C53D07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Garamond" pitchFamily="18" charset="0"/>
              </a:rPr>
              <a:t>Этапы исследования</a:t>
            </a:r>
            <a:endParaRPr lang="ru-RU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WOS в режиме общего поиска - публикации по адресу (в нашем случае - «</a:t>
            </a:r>
            <a:r>
              <a:rPr lang="ru-RU" b="1" dirty="0" err="1" smtClean="0">
                <a:solidFill>
                  <a:srgbClr val="C53D07"/>
                </a:solidFill>
                <a:latin typeface="Garamond" pitchFamily="18" charset="0"/>
              </a:rPr>
              <a:t>Russia</a:t>
            </a: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») за каждый год исследуемого периода. Далее с помощью опции «</a:t>
            </a:r>
            <a:r>
              <a:rPr lang="ru-RU" b="1" dirty="0" err="1" smtClean="0">
                <a:solidFill>
                  <a:srgbClr val="C53D07"/>
                </a:solidFill>
                <a:latin typeface="Garamond" pitchFamily="18" charset="0"/>
              </a:rPr>
              <a:t>Analyse</a:t>
            </a: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 </a:t>
            </a:r>
            <a:r>
              <a:rPr lang="ru-RU" b="1" dirty="0" err="1" smtClean="0">
                <a:solidFill>
                  <a:srgbClr val="C53D07"/>
                </a:solidFill>
                <a:latin typeface="Garamond" pitchFamily="18" charset="0"/>
              </a:rPr>
              <a:t>results</a:t>
            </a: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» (поле - «</a:t>
            </a:r>
            <a:r>
              <a:rPr lang="ru-RU" b="1" dirty="0" err="1" smtClean="0">
                <a:solidFill>
                  <a:srgbClr val="C53D07"/>
                </a:solidFill>
                <a:latin typeface="Garamond" pitchFamily="18" charset="0"/>
              </a:rPr>
              <a:t>Research</a:t>
            </a: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 </a:t>
            </a:r>
            <a:r>
              <a:rPr lang="ru-RU" b="1" dirty="0" err="1" smtClean="0">
                <a:solidFill>
                  <a:srgbClr val="C53D07"/>
                </a:solidFill>
                <a:latin typeface="Garamond" pitchFamily="18" charset="0"/>
              </a:rPr>
              <a:t>Areas</a:t>
            </a: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») производился отбор публикаций по необходимым нам научным направлениям</a:t>
            </a: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.</a:t>
            </a:r>
            <a:endParaRPr lang="en-US" b="1" dirty="0" smtClean="0">
              <a:solidFill>
                <a:srgbClr val="C53D07"/>
              </a:solidFill>
              <a:latin typeface="Garamond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 Выгрузка всей </a:t>
            </a:r>
            <a:r>
              <a:rPr lang="ru-RU" b="1" dirty="0" err="1" smtClean="0">
                <a:solidFill>
                  <a:srgbClr val="C53D07"/>
                </a:solidFill>
                <a:latin typeface="Garamond" pitchFamily="18" charset="0"/>
              </a:rPr>
              <a:t>пристатейной</a:t>
            </a: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 библиографии по исследуемым нами  областям знания за период 2002-2011 гг. в электронные таблицы с разбиением по полям.</a:t>
            </a:r>
            <a:endParaRPr lang="ru-RU" b="1" dirty="0" smtClean="0">
              <a:solidFill>
                <a:srgbClr val="C53D07"/>
              </a:solidFill>
              <a:latin typeface="Garamond" pitchFamily="18" charset="0"/>
            </a:endParaRPr>
          </a:p>
          <a:p>
            <a:endParaRPr lang="ru-RU" dirty="0">
              <a:solidFill>
                <a:srgbClr val="C53D07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aramond" pitchFamily="18" charset="0"/>
              </a:rPr>
              <a:t>Этапы исследования. Продолжение</a:t>
            </a:r>
            <a:endParaRPr lang="ru-RU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268760"/>
            <a:ext cx="8712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700" b="1" dirty="0" smtClean="0">
                <a:solidFill>
                  <a:srgbClr val="C53D07"/>
                </a:solidFill>
                <a:latin typeface="Garamond" pitchFamily="18" charset="0"/>
              </a:rPr>
              <a:t>3</a:t>
            </a:r>
            <a:r>
              <a:rPr lang="ru-RU" sz="2700" b="1" dirty="0" smtClean="0">
                <a:solidFill>
                  <a:srgbClr val="C53D07"/>
                </a:solidFill>
                <a:latin typeface="Garamond" pitchFamily="18" charset="0"/>
              </a:rPr>
              <a:t>. Ранжирование по годам с последующим статистическим подсчетом частотного распределения ссылок.</a:t>
            </a:r>
          </a:p>
          <a:p>
            <a:pPr marL="457200" indent="-457200"/>
            <a:r>
              <a:rPr lang="ru-RU" sz="2700" b="1" dirty="0" smtClean="0">
                <a:solidFill>
                  <a:srgbClr val="C53D07"/>
                </a:solidFill>
                <a:latin typeface="Garamond" pitchFamily="18" charset="0"/>
              </a:rPr>
              <a:t>4. Согласно году издания публикаций, ссылки ранжировались по принципу года давности относительно публикации их процитировавшей: 1-й, 2-й, 3-й …10-й. Например: статьи, опубликованные в 2008 г., содержали ссылки на публикации 2007 г. (1-й год давности), 2006 г. (2-й год давности) и т.д.</a:t>
            </a:r>
            <a:endParaRPr lang="ru-RU" sz="2700" b="1" dirty="0">
              <a:solidFill>
                <a:srgbClr val="C53D07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Было проанализировано следующее количество ссылок: </a:t>
            </a:r>
          </a:p>
          <a:p>
            <a:endParaRPr lang="ru-RU" sz="2800" dirty="0" smtClean="0">
              <a:solidFill>
                <a:srgbClr val="C53D07"/>
              </a:solidFill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По сельскому хозяйству - 59513</a:t>
            </a:r>
            <a:r>
              <a:rPr lang="ru-RU" sz="2800" dirty="0" smtClean="0">
                <a:solidFill>
                  <a:srgbClr val="C53D07"/>
                </a:solidFill>
                <a:latin typeface="Garamond" pitchFamily="18" charset="0"/>
              </a:rPr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По биологии и биохимии </a:t>
            </a:r>
            <a:r>
              <a:rPr lang="ru-RU" sz="2800" dirty="0" smtClean="0">
                <a:solidFill>
                  <a:srgbClr val="C53D07"/>
                </a:solidFill>
                <a:latin typeface="Garamond" pitchFamily="18" charset="0"/>
              </a:rPr>
              <a:t>– </a:t>
            </a: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657843</a:t>
            </a:r>
            <a:r>
              <a:rPr lang="ru-RU" sz="2800" dirty="0" smtClean="0">
                <a:solidFill>
                  <a:srgbClr val="C53D07"/>
                </a:solidFill>
                <a:latin typeface="Garamond" pitchFamily="18" charset="0"/>
              </a:rPr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По наукам об окружающей среде и экологии </a:t>
            </a:r>
            <a:r>
              <a:rPr lang="ru-RU" sz="2800" dirty="0" smtClean="0">
                <a:solidFill>
                  <a:srgbClr val="C53D07"/>
                </a:solidFill>
                <a:latin typeface="Garamond" pitchFamily="18" charset="0"/>
              </a:rPr>
              <a:t>– </a:t>
            </a: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278716</a:t>
            </a:r>
            <a:r>
              <a:rPr lang="ru-RU" sz="2800" dirty="0" smtClean="0">
                <a:solidFill>
                  <a:srgbClr val="C53D07"/>
                </a:solidFill>
                <a:latin typeface="Garamond" pitchFamily="18" charset="0"/>
              </a:rPr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По генетике</a:t>
            </a:r>
            <a:r>
              <a:rPr lang="ru-RU" sz="2800" dirty="0" smtClean="0">
                <a:solidFill>
                  <a:srgbClr val="C53D07"/>
                </a:solidFill>
                <a:latin typeface="Garamond" pitchFamily="18" charset="0"/>
              </a:rPr>
              <a:t> – </a:t>
            </a: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116485</a:t>
            </a:r>
            <a:r>
              <a:rPr lang="ru-RU" sz="2800" dirty="0" smtClean="0">
                <a:solidFill>
                  <a:srgbClr val="C53D07"/>
                </a:solidFill>
                <a:latin typeface="Garamond" pitchFamily="18" charset="0"/>
              </a:rPr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По микробиологии</a:t>
            </a:r>
            <a:r>
              <a:rPr lang="ru-RU" sz="2800" dirty="0" smtClean="0">
                <a:solidFill>
                  <a:srgbClr val="C53D07"/>
                </a:solidFill>
                <a:latin typeface="Garamond" pitchFamily="18" charset="0"/>
              </a:rPr>
              <a:t> – </a:t>
            </a: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154196</a:t>
            </a:r>
            <a:r>
              <a:rPr lang="ru-RU" sz="2800" dirty="0" smtClean="0">
                <a:solidFill>
                  <a:srgbClr val="C53D07"/>
                </a:solidFill>
                <a:latin typeface="Garamond" pitchFamily="18" charset="0"/>
              </a:rPr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По наукам о растениях и животных</a:t>
            </a:r>
            <a:r>
              <a:rPr lang="ru-RU" sz="2800" dirty="0" smtClean="0">
                <a:solidFill>
                  <a:srgbClr val="C53D07"/>
                </a:solidFill>
                <a:latin typeface="Garamond" pitchFamily="18" charset="0"/>
              </a:rPr>
              <a:t> – </a:t>
            </a:r>
            <a:r>
              <a:rPr lang="ru-RU" sz="2800" b="1" dirty="0" smtClean="0">
                <a:solidFill>
                  <a:srgbClr val="C53D07"/>
                </a:solidFill>
                <a:latin typeface="Garamond" pitchFamily="18" charset="0"/>
              </a:rPr>
              <a:t>197684</a:t>
            </a:r>
            <a:r>
              <a:rPr lang="ru-RU" sz="2800" dirty="0" smtClean="0">
                <a:solidFill>
                  <a:srgbClr val="C53D07"/>
                </a:solidFill>
                <a:latin typeface="Garamond" pitchFamily="18" charset="0"/>
              </a:rPr>
              <a:t> </a:t>
            </a:r>
          </a:p>
          <a:p>
            <a:endParaRPr lang="ru-RU" sz="2800" dirty="0">
              <a:solidFill>
                <a:srgbClr val="C53D07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Garamond" pitchFamily="18" charset="0"/>
              </a:rPr>
              <a:t>Результаты</a:t>
            </a:r>
            <a:endParaRPr lang="ru-RU" b="1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Garamond" pitchFamily="18" charset="0"/>
              </a:rPr>
              <a:t>Доли ссылок на публикации первых десяти лет давности в статьях по исследуемым областям за период 2002-2011 гг.</a:t>
            </a:r>
            <a:endParaRPr lang="ru-RU" sz="28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539552" y="1471612"/>
          <a:ext cx="8136904" cy="5053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90872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aramond" pitchFamily="18" charset="0"/>
              </a:rPr>
              <a:t>Результаты. Продолжение</a:t>
            </a:r>
            <a:endParaRPr lang="ru-RU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C53D07"/>
                </a:solidFill>
                <a:latin typeface="Garamond" pitchFamily="18" charset="0"/>
              </a:rPr>
              <a:t>Наиболее старые ссылки, приводимые в публикациях по исследуемым направлениям, датировались 17-18 вв. и встречались во всех рассматриваемых нами </a:t>
            </a:r>
            <a:r>
              <a:rPr lang="ru-RU" b="1" i="1" dirty="0" err="1" smtClean="0">
                <a:solidFill>
                  <a:srgbClr val="C53D07"/>
                </a:solidFill>
                <a:latin typeface="Garamond" pitchFamily="18" charset="0"/>
              </a:rPr>
              <a:t>документопоках</a:t>
            </a:r>
            <a:r>
              <a:rPr lang="ru-RU" b="1" i="1" dirty="0" smtClean="0">
                <a:solidFill>
                  <a:srgbClr val="C53D07"/>
                </a:solidFill>
                <a:latin typeface="Garamond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Периоды «</a:t>
            </a:r>
            <a:r>
              <a:rPr lang="ru-RU" b="1" dirty="0" err="1" smtClean="0">
                <a:solidFill>
                  <a:srgbClr val="C53D07"/>
                </a:solidFill>
                <a:latin typeface="Garamond" pitchFamily="18" charset="0"/>
              </a:rPr>
              <a:t>полужизни</a:t>
            </a: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» статей: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сельскохозяйственные науки - 12 лет</a:t>
            </a:r>
            <a:r>
              <a:rPr lang="ru-RU" dirty="0" smtClean="0">
                <a:solidFill>
                  <a:srgbClr val="C53D07"/>
                </a:solidFill>
                <a:latin typeface="Garamond" pitchFamily="18" charset="0"/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науки о растениях и животных – 11</a:t>
            </a:r>
            <a:r>
              <a:rPr lang="ru-RU" dirty="0" smtClean="0">
                <a:solidFill>
                  <a:srgbClr val="C53D07"/>
                </a:solidFill>
                <a:latin typeface="Garamond" pitchFamily="18" charset="0"/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экология и науки об окружающей среде – 9</a:t>
            </a:r>
            <a:r>
              <a:rPr lang="ru-RU" dirty="0" smtClean="0">
                <a:solidFill>
                  <a:srgbClr val="C53D07"/>
                </a:solidFill>
                <a:latin typeface="Garamond" pitchFamily="18" charset="0"/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биология и биохимия – 8; 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микробиология – 8; 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C53D07"/>
                </a:solidFill>
                <a:latin typeface="Garamond" pitchFamily="18" charset="0"/>
              </a:rPr>
              <a:t>генетика – 7 лет.</a:t>
            </a:r>
            <a:endParaRPr lang="ru-RU" b="1" dirty="0">
              <a:solidFill>
                <a:srgbClr val="C53D07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889</Words>
  <Application>Microsoft Office PowerPoint</Application>
  <PresentationFormat>Экран (4:3)</PresentationFormat>
  <Paragraphs>53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Ю. В. Мохначева,  Т. Н. Харыбина</vt:lpstr>
      <vt:lpstr>Слайд 2</vt:lpstr>
      <vt:lpstr>Слайд 3</vt:lpstr>
      <vt:lpstr>Этапы исследования</vt:lpstr>
      <vt:lpstr>Этапы исследования. Продолжение</vt:lpstr>
      <vt:lpstr>Слайд 6</vt:lpstr>
      <vt:lpstr>Результаты</vt:lpstr>
      <vt:lpstr>Доли ссылок на публикации первых десяти лет давности в статьях по исследуемым областям за период 2002-2011 гг.</vt:lpstr>
      <vt:lpstr>Результаты. Продолжение</vt:lpstr>
      <vt:lpstr>Временные интервальные пики, на которые приходится наибольшее количество ссылок из публикаций периода 2002-2011 гг.</vt:lpstr>
      <vt:lpstr>Благодарю за внимание!</vt:lpstr>
    </vt:vector>
  </TitlesOfParts>
  <Company>ITEB RAS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JVM</dc:creator>
  <cp:lastModifiedBy>JVM</cp:lastModifiedBy>
  <cp:revision>33</cp:revision>
  <dcterms:created xsi:type="dcterms:W3CDTF">2013-06-20T05:57:08Z</dcterms:created>
  <dcterms:modified xsi:type="dcterms:W3CDTF">2013-06-21T07:26:35Z</dcterms:modified>
</cp:coreProperties>
</file>