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9" r:id="rId2"/>
    <p:sldId id="257" r:id="rId3"/>
    <p:sldId id="260" r:id="rId4"/>
    <p:sldId id="258" r:id="rId5"/>
    <p:sldId id="262" r:id="rId6"/>
    <p:sldId id="261" r:id="rId7"/>
    <p:sldId id="263" r:id="rId8"/>
    <p:sldId id="276" r:id="rId9"/>
    <p:sldId id="265" r:id="rId10"/>
    <p:sldId id="266" r:id="rId11"/>
    <p:sldId id="268" r:id="rId12"/>
    <p:sldId id="269" r:id="rId13"/>
    <p:sldId id="270" r:id="rId14"/>
    <p:sldId id="267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000066"/>
    <a:srgbClr val="990000"/>
    <a:srgbClr val="336699"/>
    <a:srgbClr val="FF3300"/>
    <a:srgbClr val="3366CC"/>
    <a:srgbClr val="0000FF"/>
    <a:srgbClr val="3399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8117" autoAdjust="0"/>
  </p:normalViewPr>
  <p:slideViewPr>
    <p:cSldViewPr>
      <p:cViewPr>
        <p:scale>
          <a:sx n="130" d="100"/>
          <a:sy n="130" d="100"/>
        </p:scale>
        <p:origin x="-342" y="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Google%20&#1044;&#1080;&#1089;&#1082;\&#1089;&#1090;&#1072;&#1090;&#1100;&#1080;\&#1058;&#1072;&#1088;&#1091;&#1089;&#1072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Google%20&#1044;&#1080;&#1089;&#1082;\&#1089;&#1090;&#1072;&#1090;&#1100;&#1080;\&#1058;&#1072;&#1088;&#1091;&#1089;&#1072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Google%20&#1044;&#1080;&#1089;&#1082;\&#1089;&#1090;&#1072;&#1090;&#1100;&#1080;\&#1058;&#1072;&#1088;&#1091;&#1089;&#1072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Google%20&#1044;&#1080;&#1089;&#1082;\&#1089;&#1090;&#1072;&#1090;&#1100;&#1080;\&#1058;&#1072;&#1088;&#1091;&#1089;&#1072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7;&#1077;&#1076;&#1072;&#1075;&#1086;&#1075;&#1080;&#1095;&#1077;&#1089;&#1082;&#1072;&#1103;%20&#1076;&#1077;&#1103;&#1090;&#1077;&#1083;&#1100;&#1085;&#1086;&#1089;&#1090;&#110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6;&#1072;&#1073;&#1086;&#1095;&#1080;&#1081;%20&#1089;&#1090;&#1086;&#1083;\&#1087;&#1077;&#1076;&#1072;&#1075;&#1086;&#1075;&#1080;&#1095;&#1077;&#1089;&#1082;&#1072;&#1103;%20&#1076;&#1077;&#1103;&#1090;&#1077;&#1083;&#1100;&#1085;&#1086;&#1089;&#1090;&#1100;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6;&#1072;&#1073;&#1086;&#1095;&#1080;&#1081;%20&#1089;&#1090;&#1086;&#1083;\&#1087;&#1077;&#1076;&#1072;&#1075;&#1086;&#1075;&#1080;&#1095;&#1077;&#1089;&#1082;&#1072;&#1103;%20&#1076;&#1077;&#1103;&#1090;&#1077;&#1083;&#1100;&#1085;&#1086;&#1089;&#1090;&#1100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B\AppData\Roaming\Microsoft\Excel\&#1087;&#1077;&#1076;&#1072;&#1075;&#1086;&#1075;&#1080;&#1095;&#1077;&#1089;&#1082;&#1072;&#1103;%20&#1076;&#1077;&#1103;&#1090;&#1077;&#1083;&#1100;&#1085;&#1086;&#1089;&#1090;&#1100;1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7;&#1077;&#1076;&#1072;&#1075;&#1086;&#1075;&#1080;&#1095;&#1077;&#1089;&#1082;&#1072;&#1103;%20&#1076;&#1077;&#1103;&#1090;&#1077;&#1083;&#1100;&#1085;&#1086;&#1089;&#1090;&#1100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Публикационная активность школ основанных Франком Г.М. за период 1957-2011 гг.</a:t>
            </a:r>
          </a:p>
        </c:rich>
      </c:tx>
      <c:layout>
        <c:manualLayout>
          <c:xMode val="edge"/>
          <c:yMode val="edge"/>
          <c:x val="0.16744220389153697"/>
          <c:y val="2.6771218968501707E-3"/>
        </c:manualLayout>
      </c:layout>
    </c:title>
    <c:plotArea>
      <c:layout>
        <c:manualLayout>
          <c:layoutTarget val="inner"/>
          <c:xMode val="edge"/>
          <c:yMode val="edge"/>
          <c:x val="7.1988407699037749E-2"/>
          <c:y val="0.26408136024101897"/>
          <c:w val="0.86863492065238102"/>
          <c:h val="0.46873386617173241"/>
        </c:manualLayout>
      </c:layout>
      <c:lineChart>
        <c:grouping val="standard"/>
        <c:ser>
          <c:idx val="3"/>
          <c:order val="0"/>
          <c:tx>
            <c:strRef>
              <c:f>свод!$D$85</c:f>
              <c:strCache>
                <c:ptCount val="1"/>
                <c:pt idx="0">
                  <c:v> Механизмы биологической подвижности</c:v>
                </c:pt>
              </c:strCache>
            </c:strRef>
          </c:tx>
          <c:spPr>
            <a:ln w="38100" cap="flat" cmpd="sng" algn="ctr">
              <a:solidFill>
                <a:srgbClr val="FF33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свод!$A$86:$A$132</c:f>
              <c:numCache>
                <c:formatCode>General</c:formatCode>
                <c:ptCount val="47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свод!$D$86:$D$132</c:f>
              <c:numCache>
                <c:formatCode>General</c:formatCode>
                <c:ptCount val="47"/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20">
                  <c:v>1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5</c:v>
                </c:pt>
                <c:pt idx="28">
                  <c:v>6</c:v>
                </c:pt>
                <c:pt idx="29">
                  <c:v>10</c:v>
                </c:pt>
                <c:pt idx="30">
                  <c:v>10</c:v>
                </c:pt>
                <c:pt idx="31">
                  <c:v>9</c:v>
                </c:pt>
                <c:pt idx="32">
                  <c:v>15</c:v>
                </c:pt>
                <c:pt idx="33">
                  <c:v>16</c:v>
                </c:pt>
                <c:pt idx="34">
                  <c:v>9</c:v>
                </c:pt>
                <c:pt idx="35">
                  <c:v>11</c:v>
                </c:pt>
                <c:pt idx="36">
                  <c:v>8</c:v>
                </c:pt>
                <c:pt idx="37">
                  <c:v>16</c:v>
                </c:pt>
                <c:pt idx="38">
                  <c:v>11</c:v>
                </c:pt>
                <c:pt idx="39">
                  <c:v>50</c:v>
                </c:pt>
                <c:pt idx="40">
                  <c:v>39</c:v>
                </c:pt>
                <c:pt idx="41">
                  <c:v>21</c:v>
                </c:pt>
                <c:pt idx="42">
                  <c:v>48</c:v>
                </c:pt>
                <c:pt idx="43">
                  <c:v>65</c:v>
                </c:pt>
                <c:pt idx="44">
                  <c:v>15</c:v>
                </c:pt>
                <c:pt idx="45">
                  <c:v>22</c:v>
                </c:pt>
                <c:pt idx="46">
                  <c:v>2</c:v>
                </c:pt>
              </c:numCache>
            </c:numRef>
          </c:val>
        </c:ser>
        <c:ser>
          <c:idx val="2"/>
          <c:order val="1"/>
          <c:tx>
            <c:strRef>
              <c:f>свод!$C$85</c:f>
              <c:strCache>
                <c:ptCount val="1"/>
                <c:pt idx="0">
                  <c:v>Биосинергетика — механизмы самоорганизации в  диффузионно-контролируемых системах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свод!$A$86:$A$132</c:f>
              <c:numCache>
                <c:formatCode>General</c:formatCode>
                <c:ptCount val="47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свод!$C$86:$C$132</c:f>
              <c:numCache>
                <c:formatCode>General</c:formatCode>
                <c:ptCount val="47"/>
                <c:pt idx="0">
                  <c:v>5</c:v>
                </c:pt>
                <c:pt idx="1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5</c:v>
                </c:pt>
                <c:pt idx="15">
                  <c:v>11</c:v>
                </c:pt>
                <c:pt idx="16">
                  <c:v>9</c:v>
                </c:pt>
                <c:pt idx="17">
                  <c:v>8</c:v>
                </c:pt>
                <c:pt idx="18">
                  <c:v>4</c:v>
                </c:pt>
                <c:pt idx="19">
                  <c:v>9</c:v>
                </c:pt>
                <c:pt idx="20">
                  <c:v>5</c:v>
                </c:pt>
                <c:pt idx="21">
                  <c:v>8</c:v>
                </c:pt>
                <c:pt idx="22">
                  <c:v>8</c:v>
                </c:pt>
                <c:pt idx="23">
                  <c:v>5</c:v>
                </c:pt>
                <c:pt idx="24">
                  <c:v>12</c:v>
                </c:pt>
                <c:pt idx="25">
                  <c:v>9</c:v>
                </c:pt>
                <c:pt idx="26">
                  <c:v>12</c:v>
                </c:pt>
                <c:pt idx="27">
                  <c:v>19</c:v>
                </c:pt>
                <c:pt idx="28">
                  <c:v>14</c:v>
                </c:pt>
                <c:pt idx="29">
                  <c:v>21</c:v>
                </c:pt>
                <c:pt idx="30">
                  <c:v>15</c:v>
                </c:pt>
                <c:pt idx="31">
                  <c:v>18</c:v>
                </c:pt>
                <c:pt idx="32">
                  <c:v>23</c:v>
                </c:pt>
                <c:pt idx="33">
                  <c:v>25</c:v>
                </c:pt>
                <c:pt idx="34">
                  <c:v>17</c:v>
                </c:pt>
                <c:pt idx="35">
                  <c:v>15</c:v>
                </c:pt>
                <c:pt idx="36">
                  <c:v>11</c:v>
                </c:pt>
                <c:pt idx="37">
                  <c:v>12</c:v>
                </c:pt>
                <c:pt idx="38">
                  <c:v>8</c:v>
                </c:pt>
                <c:pt idx="39">
                  <c:v>19</c:v>
                </c:pt>
                <c:pt idx="40">
                  <c:v>21</c:v>
                </c:pt>
                <c:pt idx="41">
                  <c:v>10</c:v>
                </c:pt>
                <c:pt idx="42">
                  <c:v>30</c:v>
                </c:pt>
                <c:pt idx="43">
                  <c:v>14</c:v>
                </c:pt>
                <c:pt idx="44">
                  <c:v>9</c:v>
                </c:pt>
                <c:pt idx="45">
                  <c:v>5</c:v>
                </c:pt>
                <c:pt idx="46">
                  <c:v>1</c:v>
                </c:pt>
              </c:numCache>
            </c:numRef>
          </c:val>
        </c:ser>
        <c:ser>
          <c:idx val="1"/>
          <c:order val="2"/>
          <c:tx>
            <c:strRef>
              <c:f>свод!$B$85</c:f>
              <c:strCache>
                <c:ptCount val="1"/>
                <c:pt idx="0">
                  <c:v>Космофизические корреляции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marker>
            <c:symbol val="none"/>
          </c:marker>
          <c:cat>
            <c:numRef>
              <c:f>свод!$A$86:$A$132</c:f>
              <c:numCache>
                <c:formatCode>General</c:formatCode>
                <c:ptCount val="47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свод!$B$86:$B$132</c:f>
              <c:numCache>
                <c:formatCode>General</c:formatCode>
                <c:ptCount val="47"/>
                <c:pt idx="0">
                  <c:v>8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11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7</c:v>
                </c:pt>
                <c:pt idx="15">
                  <c:v>5</c:v>
                </c:pt>
                <c:pt idx="16">
                  <c:v>10</c:v>
                </c:pt>
                <c:pt idx="17">
                  <c:v>6</c:v>
                </c:pt>
                <c:pt idx="18">
                  <c:v>4</c:v>
                </c:pt>
                <c:pt idx="19">
                  <c:v>5</c:v>
                </c:pt>
                <c:pt idx="20">
                  <c:v>8</c:v>
                </c:pt>
                <c:pt idx="21">
                  <c:v>2</c:v>
                </c:pt>
                <c:pt idx="22">
                  <c:v>11</c:v>
                </c:pt>
                <c:pt idx="23">
                  <c:v>8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12</c:v>
                </c:pt>
                <c:pt idx="28">
                  <c:v>12</c:v>
                </c:pt>
                <c:pt idx="29">
                  <c:v>19</c:v>
                </c:pt>
                <c:pt idx="30">
                  <c:v>9</c:v>
                </c:pt>
                <c:pt idx="31">
                  <c:v>22</c:v>
                </c:pt>
                <c:pt idx="32">
                  <c:v>14</c:v>
                </c:pt>
                <c:pt idx="33">
                  <c:v>17</c:v>
                </c:pt>
                <c:pt idx="34">
                  <c:v>19</c:v>
                </c:pt>
                <c:pt idx="35">
                  <c:v>13</c:v>
                </c:pt>
                <c:pt idx="36">
                  <c:v>15</c:v>
                </c:pt>
                <c:pt idx="37">
                  <c:v>6</c:v>
                </c:pt>
                <c:pt idx="38">
                  <c:v>11</c:v>
                </c:pt>
                <c:pt idx="39">
                  <c:v>18</c:v>
                </c:pt>
                <c:pt idx="40">
                  <c:v>23</c:v>
                </c:pt>
                <c:pt idx="41">
                  <c:v>10</c:v>
                </c:pt>
                <c:pt idx="42">
                  <c:v>16</c:v>
                </c:pt>
                <c:pt idx="43">
                  <c:v>7</c:v>
                </c:pt>
                <c:pt idx="44">
                  <c:v>8</c:v>
                </c:pt>
                <c:pt idx="45">
                  <c:v>7</c:v>
                </c:pt>
                <c:pt idx="46">
                  <c:v>1</c:v>
                </c:pt>
              </c:numCache>
            </c:numRef>
          </c:val>
        </c:ser>
        <c:marker val="1"/>
        <c:axId val="69562752"/>
        <c:axId val="69564288"/>
      </c:lineChart>
      <c:catAx>
        <c:axId val="69562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564288"/>
        <c:crosses val="autoZero"/>
        <c:auto val="1"/>
        <c:lblAlgn val="ctr"/>
        <c:lblOffset val="100"/>
      </c:catAx>
      <c:valAx>
        <c:axId val="695642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562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1881890212788566E-2"/>
          <c:y val="0.2366522183809642"/>
          <c:w val="0.6077417160138554"/>
          <c:h val="0.4503670343818008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Патентная активность школ, созданных Франком Г.М.</a:t>
            </a:r>
          </a:p>
        </c:rich>
      </c:tx>
      <c:layout>
        <c:manualLayout>
          <c:xMode val="edge"/>
          <c:yMode val="edge"/>
          <c:x val="0.38202469135802497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54048293963254579"/>
          <c:y val="0.18660271527755198"/>
          <c:w val="0.43848494864067966"/>
          <c:h val="0.66397260604357466"/>
        </c:manualLayout>
      </c:layout>
      <c:barChart>
        <c:barDir val="bar"/>
        <c:grouping val="clustered"/>
        <c:ser>
          <c:idx val="0"/>
          <c:order val="0"/>
          <c:tx>
            <c:strRef>
              <c:f>свод!$B$218</c:f>
              <c:strCache>
                <c:ptCount val="1"/>
                <c:pt idx="0">
                  <c:v>Патенты</c:v>
                </c:pt>
              </c:strCache>
            </c:strRef>
          </c:tx>
          <c:dLbls>
            <c:dLblPos val="ctr"/>
            <c:showVal val="1"/>
          </c:dLbls>
          <c:cat>
            <c:strRef>
              <c:f>свод!$A$219:$A$221</c:f>
              <c:strCache>
                <c:ptCount val="3"/>
                <c:pt idx="0">
                  <c:v>Космофизические корреляции физико-химических и биологических процессов</c:v>
                </c:pt>
                <c:pt idx="1">
                  <c:v>Биосинергетика — механизмы самоорганизации в диффузионно-контролируемых системах</c:v>
                </c:pt>
                <c:pt idx="2">
                  <c:v>Механизмы биологической подвижности: фундаментальные и прикладные направления исследований</c:v>
                </c:pt>
              </c:strCache>
            </c:strRef>
          </c:cat>
          <c:val>
            <c:numRef>
              <c:f>свод!$B$219:$B$221</c:f>
              <c:numCache>
                <c:formatCode>General</c:formatCode>
                <c:ptCount val="3"/>
                <c:pt idx="0">
                  <c:v>4</c:v>
                </c:pt>
                <c:pt idx="1">
                  <c:v>17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свод!$C$218</c:f>
              <c:strCache>
                <c:ptCount val="1"/>
                <c:pt idx="0">
                  <c:v>Авторы (чел)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chemeClr val="accent3">
                  <a:lumMod val="50000"/>
                </a:schemeClr>
              </a:solidFill>
            </a:ln>
          </c:spPr>
          <c:cat>
            <c:strRef>
              <c:f>свод!$A$219:$A$221</c:f>
              <c:strCache>
                <c:ptCount val="3"/>
                <c:pt idx="0">
                  <c:v>Космофизические корреляции физико-химических и биологических процессов</c:v>
                </c:pt>
                <c:pt idx="1">
                  <c:v>Биосинергетика — механизмы самоорганизации в диффузионно-контролируемых системах</c:v>
                </c:pt>
                <c:pt idx="2">
                  <c:v>Механизмы биологической подвижности: фундаментальные и прикладные направления исследований</c:v>
                </c:pt>
              </c:strCache>
            </c:strRef>
          </c:cat>
          <c:val>
            <c:numRef>
              <c:f>свод!$C$219:$C$221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axId val="69606016"/>
        <c:axId val="69632384"/>
      </c:barChart>
      <c:catAx>
        <c:axId val="6960601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632384"/>
        <c:crosses val="autoZero"/>
        <c:auto val="1"/>
        <c:lblAlgn val="ctr"/>
        <c:lblOffset val="100"/>
      </c:catAx>
      <c:valAx>
        <c:axId val="696323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606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991811050120662"/>
          <c:y val="0.63770905403605782"/>
          <c:w val="0.29911033343054338"/>
          <c:h val="0.17384962173845916"/>
        </c:manualLayout>
      </c:layout>
    </c:legend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260"/>
      <c:perspective val="30"/>
    </c:view3D>
    <c:plotArea>
      <c:layout>
        <c:manualLayout>
          <c:layoutTarget val="inner"/>
          <c:xMode val="edge"/>
          <c:yMode val="edge"/>
          <c:x val="0.31855723657823326"/>
          <c:y val="0.11879494557101947"/>
          <c:w val="0.64961437900496932"/>
          <c:h val="0.56336636548580199"/>
        </c:manualLayout>
      </c:layout>
      <c:area3DChart>
        <c:grouping val="standard"/>
        <c:ser>
          <c:idx val="3"/>
          <c:order val="0"/>
          <c:tx>
            <c:strRef>
              <c:f>свод!$B$163</c:f>
              <c:strCache>
                <c:ptCount val="1"/>
                <c:pt idx="0">
                  <c:v>Автоколебания в системе энергообеспечения клеток</c:v>
                </c:pt>
              </c:strCache>
            </c:strRef>
          </c:tx>
          <c:cat>
            <c:numRef>
              <c:f>свод!$A$164:$A$214</c:f>
              <c:numCache>
                <c:formatCode>General</c:formatCode>
                <c:ptCount val="51"/>
                <c:pt idx="0">
                  <c:v>1901</c:v>
                </c:pt>
                <c:pt idx="1">
                  <c:v>1902</c:v>
                </c:pt>
                <c:pt idx="2">
                  <c:v>1904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1969</c:v>
                </c:pt>
                <c:pt idx="38">
                  <c:v>1971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</c:numCache>
            </c:numRef>
          </c:cat>
          <c:val>
            <c:numRef>
              <c:f>свод!$B$164:$B$213</c:f>
              <c:numCache>
                <c:formatCode>General</c:formatCode>
                <c:ptCount val="50"/>
                <c:pt idx="7">
                  <c:v>1</c:v>
                </c:pt>
                <c:pt idx="10">
                  <c:v>1</c:v>
                </c:pt>
                <c:pt idx="11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9">
                  <c:v>1</c:v>
                </c:pt>
                <c:pt idx="22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1"/>
          <c:order val="1"/>
          <c:tx>
            <c:strRef>
              <c:f>свод!$D$163</c:f>
              <c:strCache>
                <c:ptCount val="1"/>
                <c:pt idx="0">
                  <c:v>Регуляторное воздействие супероксида и перекиси водорода на митохондрии</c:v>
                </c:pt>
              </c:strCache>
            </c:strRef>
          </c:tx>
          <c:cat>
            <c:numRef>
              <c:f>свод!$A$164:$A$214</c:f>
              <c:numCache>
                <c:formatCode>General</c:formatCode>
                <c:ptCount val="51"/>
                <c:pt idx="0">
                  <c:v>1901</c:v>
                </c:pt>
                <c:pt idx="1">
                  <c:v>1902</c:v>
                </c:pt>
                <c:pt idx="2">
                  <c:v>1904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1969</c:v>
                </c:pt>
                <c:pt idx="38">
                  <c:v>1971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</c:numCache>
            </c:numRef>
          </c:cat>
          <c:val>
            <c:numRef>
              <c:f>свод!$D$164:$D$214</c:f>
              <c:numCache>
                <c:formatCode>General</c:formatCode>
                <c:ptCount val="51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9">
                  <c:v>1</c:v>
                </c:pt>
                <c:pt idx="13">
                  <c:v>1</c:v>
                </c:pt>
                <c:pt idx="16">
                  <c:v>1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6">
                  <c:v>1</c:v>
                </c:pt>
                <c:pt idx="28">
                  <c:v>1</c:v>
                </c:pt>
                <c:pt idx="30">
                  <c:v>3</c:v>
                </c:pt>
                <c:pt idx="38">
                  <c:v>1</c:v>
                </c:pt>
              </c:numCache>
            </c:numRef>
          </c:val>
        </c:ser>
        <c:ser>
          <c:idx val="5"/>
          <c:order val="2"/>
          <c:tx>
            <c:strRef>
              <c:f>свод!$F$163</c:f>
              <c:strCache>
                <c:ptCount val="1"/>
                <c:pt idx="0">
                  <c:v>Биосинергетика…</c:v>
                </c:pt>
              </c:strCache>
            </c:strRef>
          </c:tx>
          <c:cat>
            <c:numRef>
              <c:f>свод!$A$164:$A$214</c:f>
              <c:numCache>
                <c:formatCode>General</c:formatCode>
                <c:ptCount val="51"/>
                <c:pt idx="0">
                  <c:v>1901</c:v>
                </c:pt>
                <c:pt idx="1">
                  <c:v>1902</c:v>
                </c:pt>
                <c:pt idx="2">
                  <c:v>1904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1969</c:v>
                </c:pt>
                <c:pt idx="38">
                  <c:v>1971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</c:numCache>
            </c:numRef>
          </c:cat>
          <c:val>
            <c:numRef>
              <c:f>свод!$F$164:$F$214</c:f>
              <c:numCache>
                <c:formatCode>General</c:formatCode>
                <c:ptCount val="51"/>
                <c:pt idx="2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3">
                  <c:v>1</c:v>
                </c:pt>
                <c:pt idx="16">
                  <c:v>1</c:v>
                </c:pt>
                <c:pt idx="17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4">
                  <c:v>1</c:v>
                </c:pt>
                <c:pt idx="38">
                  <c:v>1</c:v>
                </c:pt>
              </c:numCache>
            </c:numRef>
          </c:val>
        </c:ser>
        <c:ser>
          <c:idx val="7"/>
          <c:order val="3"/>
          <c:tx>
            <c:strRef>
              <c:f>свод!$E$163</c:f>
              <c:strCache>
                <c:ptCount val="1"/>
                <c:pt idx="0">
                  <c:v>Космофизические корреляции</c:v>
                </c:pt>
              </c:strCache>
            </c:strRef>
          </c:tx>
          <c:cat>
            <c:numRef>
              <c:f>свод!$A$164:$A$214</c:f>
              <c:numCache>
                <c:formatCode>General</c:formatCode>
                <c:ptCount val="51"/>
                <c:pt idx="0">
                  <c:v>1901</c:v>
                </c:pt>
                <c:pt idx="1">
                  <c:v>1902</c:v>
                </c:pt>
                <c:pt idx="2">
                  <c:v>1904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1969</c:v>
                </c:pt>
                <c:pt idx="38">
                  <c:v>1971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</c:numCache>
            </c:numRef>
          </c:cat>
          <c:val>
            <c:numRef>
              <c:f>свод!$E$164:$E$213</c:f>
              <c:numCache>
                <c:formatCode>General</c:formatCode>
                <c:ptCount val="50"/>
                <c:pt idx="2">
                  <c:v>1</c:v>
                </c:pt>
                <c:pt idx="5">
                  <c:v>1</c:v>
                </c:pt>
                <c:pt idx="7">
                  <c:v>1</c:v>
                </c:pt>
                <c:pt idx="12">
                  <c:v>1</c:v>
                </c:pt>
                <c:pt idx="17">
                  <c:v>1</c:v>
                </c:pt>
                <c:pt idx="18">
                  <c:v>1</c:v>
                </c:pt>
                <c:pt idx="21">
                  <c:v>1</c:v>
                </c:pt>
                <c:pt idx="36">
                  <c:v>1</c:v>
                </c:pt>
              </c:numCache>
            </c:numRef>
          </c:val>
        </c:ser>
        <c:ser>
          <c:idx val="9"/>
          <c:order val="4"/>
          <c:tx>
            <c:strRef>
              <c:f>свод!$J$163</c:f>
              <c:strCache>
                <c:ptCount val="1"/>
                <c:pt idx="0">
                  <c:v>Механизмы биологической подвижности…</c:v>
                </c:pt>
              </c:strCache>
            </c:strRef>
          </c:tx>
          <c:cat>
            <c:numRef>
              <c:f>свод!$A$164:$A$214</c:f>
              <c:numCache>
                <c:formatCode>General</c:formatCode>
                <c:ptCount val="51"/>
                <c:pt idx="0">
                  <c:v>1901</c:v>
                </c:pt>
                <c:pt idx="1">
                  <c:v>1902</c:v>
                </c:pt>
                <c:pt idx="2">
                  <c:v>1904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1969</c:v>
                </c:pt>
                <c:pt idx="38">
                  <c:v>1971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</c:numCache>
            </c:numRef>
          </c:cat>
          <c:val>
            <c:numRef>
              <c:f>свод!$J$164:$J$214</c:f>
              <c:numCache>
                <c:formatCode>General</c:formatCode>
                <c:ptCount val="51"/>
                <c:pt idx="2">
                  <c:v>1</c:v>
                </c:pt>
                <c:pt idx="6">
                  <c:v>1</c:v>
                </c:pt>
                <c:pt idx="12">
                  <c:v>1</c:v>
                </c:pt>
                <c:pt idx="13">
                  <c:v>1</c:v>
                </c:pt>
                <c:pt idx="20">
                  <c:v>1</c:v>
                </c:pt>
                <c:pt idx="24">
                  <c:v>2</c:v>
                </c:pt>
                <c:pt idx="29">
                  <c:v>1</c:v>
                </c:pt>
                <c:pt idx="36">
                  <c:v>1</c:v>
                </c:pt>
                <c:pt idx="40">
                  <c:v>2</c:v>
                </c:pt>
                <c:pt idx="42">
                  <c:v>1</c:v>
                </c:pt>
                <c:pt idx="43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</c:numCache>
            </c:numRef>
          </c:val>
        </c:ser>
        <c:ser>
          <c:idx val="2"/>
          <c:order val="5"/>
          <c:tx>
            <c:strRef>
              <c:f>свод!$K$163</c:f>
              <c:strCache>
                <c:ptCount val="1"/>
                <c:pt idx="0">
                  <c:v>Механизмы функционирования септо-гиппокампальной системы мозга…</c:v>
                </c:pt>
              </c:strCache>
            </c:strRef>
          </c:tx>
          <c:cat>
            <c:numRef>
              <c:f>свод!$A$164:$A$214</c:f>
              <c:numCache>
                <c:formatCode>General</c:formatCode>
                <c:ptCount val="51"/>
                <c:pt idx="0">
                  <c:v>1901</c:v>
                </c:pt>
                <c:pt idx="1">
                  <c:v>1902</c:v>
                </c:pt>
                <c:pt idx="2">
                  <c:v>1904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1954</c:v>
                </c:pt>
                <c:pt idx="26">
                  <c:v>1955</c:v>
                </c:pt>
                <c:pt idx="27">
                  <c:v>1956</c:v>
                </c:pt>
                <c:pt idx="28">
                  <c:v>1957</c:v>
                </c:pt>
                <c:pt idx="29">
                  <c:v>1958</c:v>
                </c:pt>
                <c:pt idx="30">
                  <c:v>1959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1969</c:v>
                </c:pt>
                <c:pt idx="38">
                  <c:v>1971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</c:numCache>
            </c:numRef>
          </c:cat>
          <c:val>
            <c:numRef>
              <c:f>свод!$K$164:$K$214</c:f>
              <c:numCache>
                <c:formatCode>General</c:formatCode>
                <c:ptCount val="51"/>
                <c:pt idx="4">
                  <c:v>1</c:v>
                </c:pt>
                <c:pt idx="6">
                  <c:v>1</c:v>
                </c:pt>
                <c:pt idx="16">
                  <c:v>2</c:v>
                </c:pt>
                <c:pt idx="19">
                  <c:v>1</c:v>
                </c:pt>
                <c:pt idx="20">
                  <c:v>2</c:v>
                </c:pt>
                <c:pt idx="34">
                  <c:v>1</c:v>
                </c:pt>
                <c:pt idx="38">
                  <c:v>1</c:v>
                </c:pt>
                <c:pt idx="39">
                  <c:v>2</c:v>
                </c:pt>
                <c:pt idx="42">
                  <c:v>2</c:v>
                </c:pt>
                <c:pt idx="44">
                  <c:v>1</c:v>
                </c:pt>
                <c:pt idx="45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</c:numCache>
            </c:numRef>
          </c:val>
        </c:ser>
        <c:axId val="69198208"/>
        <c:axId val="69199744"/>
        <c:axId val="69183680"/>
      </c:area3DChart>
      <c:catAx>
        <c:axId val="69198208"/>
        <c:scaling>
          <c:orientation val="minMax"/>
        </c:scaling>
        <c:axPos val="b"/>
        <c:title>
          <c:tx>
            <c:rich>
              <a:bodyPr rot="540000"/>
              <a:lstStyle/>
              <a:p>
                <a:pPr>
                  <a:defRPr sz="1100"/>
                </a:pPr>
                <a:r>
                  <a:rPr lang="ru-RU" sz="1100" dirty="0" smtClean="0"/>
                  <a:t>Год рождения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.32406392227605596"/>
              <c:y val="0.5450326611544102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199744"/>
        <c:crosses val="autoZero"/>
        <c:auto val="1"/>
        <c:lblAlgn val="ctr"/>
        <c:lblOffset val="100"/>
      </c:catAx>
      <c:valAx>
        <c:axId val="691997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198208"/>
        <c:crosses val="autoZero"/>
        <c:crossBetween val="midCat"/>
      </c:valAx>
      <c:serAx>
        <c:axId val="69183680"/>
        <c:scaling>
          <c:orientation val="minMax"/>
        </c:scaling>
        <c:delete val="1"/>
        <c:axPos val="b"/>
        <c:tickLblPos val="none"/>
        <c:crossAx val="69199744"/>
        <c:crosses val="autoZero"/>
      </c:serAx>
    </c:plotArea>
    <c:legend>
      <c:legendPos val="b"/>
      <c:layout>
        <c:manualLayout>
          <c:xMode val="edge"/>
          <c:yMode val="edge"/>
          <c:x val="1.0213436736784424E-2"/>
          <c:y val="0.64303236551870879"/>
          <c:w val="0.6998409075074522"/>
          <c:h val="0.3187004645434877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 i="1"/>
            </a:pPr>
            <a:r>
              <a:rPr lang="ru-RU" i="1" dirty="0" smtClean="0"/>
              <a:t>Возрастной состав сотрудников</a:t>
            </a:r>
            <a:r>
              <a:rPr lang="ru-RU" i="1" baseline="0" dirty="0" smtClean="0"/>
              <a:t> двенадцати научных школ  ПНЦ</a:t>
            </a:r>
            <a:r>
              <a:rPr lang="ru-RU" i="1" dirty="0" smtClean="0"/>
              <a:t> </a:t>
            </a:r>
            <a:endParaRPr lang="ru-RU" i="1" dirty="0"/>
          </a:p>
        </c:rich>
      </c:tx>
      <c:layout>
        <c:manualLayout>
          <c:xMode val="edge"/>
          <c:yMode val="edge"/>
          <c:x val="0.17444381694840919"/>
          <c:y val="3.9054651911320314E-2"/>
        </c:manualLayout>
      </c:layout>
      <c:overlay val="1"/>
    </c:title>
    <c:plotArea>
      <c:layout>
        <c:manualLayout>
          <c:layoutTarget val="inner"/>
          <c:xMode val="edge"/>
          <c:yMode val="edge"/>
          <c:x val="4.4033483059062593E-2"/>
          <c:y val="0.18225504225282818"/>
          <c:w val="0.93752431951451221"/>
          <c:h val="0.50717334525132318"/>
        </c:manualLayout>
      </c:layout>
      <c:lineChart>
        <c:grouping val="stacked"/>
        <c:ser>
          <c:idx val="0"/>
          <c:order val="0"/>
          <c:marker>
            <c:symbol val="none"/>
          </c:marker>
          <c:cat>
            <c:numRef>
              <c:f>свод!$Q$167:$Q$214</c:f>
              <c:numCache>
                <c:formatCode>General</c:formatCode>
                <c:ptCount val="48"/>
                <c:pt idx="0">
                  <c:v>85</c:v>
                </c:pt>
                <c:pt idx="1">
                  <c:v>84</c:v>
                </c:pt>
                <c:pt idx="2">
                  <c:v>83</c:v>
                </c:pt>
                <c:pt idx="3">
                  <c:v>79</c:v>
                </c:pt>
                <c:pt idx="4">
                  <c:v>78</c:v>
                </c:pt>
                <c:pt idx="5">
                  <c:v>77</c:v>
                </c:pt>
                <c:pt idx="6">
                  <c:v>76</c:v>
                </c:pt>
                <c:pt idx="7">
                  <c:v>75</c:v>
                </c:pt>
                <c:pt idx="8">
                  <c:v>74</c:v>
                </c:pt>
                <c:pt idx="9">
                  <c:v>73</c:v>
                </c:pt>
                <c:pt idx="10">
                  <c:v>72</c:v>
                </c:pt>
                <c:pt idx="11">
                  <c:v>71</c:v>
                </c:pt>
                <c:pt idx="12">
                  <c:v>70</c:v>
                </c:pt>
                <c:pt idx="13">
                  <c:v>69</c:v>
                </c:pt>
                <c:pt idx="14">
                  <c:v>68</c:v>
                </c:pt>
                <c:pt idx="15">
                  <c:v>67</c:v>
                </c:pt>
                <c:pt idx="16">
                  <c:v>66</c:v>
                </c:pt>
                <c:pt idx="17">
                  <c:v>65</c:v>
                </c:pt>
                <c:pt idx="18">
                  <c:v>64</c:v>
                </c:pt>
                <c:pt idx="19">
                  <c:v>63</c:v>
                </c:pt>
                <c:pt idx="20">
                  <c:v>62</c:v>
                </c:pt>
                <c:pt idx="21">
                  <c:v>61</c:v>
                </c:pt>
                <c:pt idx="22">
                  <c:v>59</c:v>
                </c:pt>
                <c:pt idx="23">
                  <c:v>58</c:v>
                </c:pt>
                <c:pt idx="24">
                  <c:v>57</c:v>
                </c:pt>
                <c:pt idx="25">
                  <c:v>56</c:v>
                </c:pt>
                <c:pt idx="26">
                  <c:v>55</c:v>
                </c:pt>
                <c:pt idx="27">
                  <c:v>54</c:v>
                </c:pt>
                <c:pt idx="28">
                  <c:v>52</c:v>
                </c:pt>
                <c:pt idx="29">
                  <c:v>51</c:v>
                </c:pt>
                <c:pt idx="30">
                  <c:v>50</c:v>
                </c:pt>
                <c:pt idx="31">
                  <c:v>48</c:v>
                </c:pt>
                <c:pt idx="32">
                  <c:v>47</c:v>
                </c:pt>
                <c:pt idx="33">
                  <c:v>46</c:v>
                </c:pt>
                <c:pt idx="34">
                  <c:v>44</c:v>
                </c:pt>
                <c:pt idx="35">
                  <c:v>42</c:v>
                </c:pt>
                <c:pt idx="36">
                  <c:v>40</c:v>
                </c:pt>
                <c:pt idx="37">
                  <c:v>39</c:v>
                </c:pt>
                <c:pt idx="38">
                  <c:v>38</c:v>
                </c:pt>
                <c:pt idx="39">
                  <c:v>37</c:v>
                </c:pt>
                <c:pt idx="40">
                  <c:v>36</c:v>
                </c:pt>
                <c:pt idx="41">
                  <c:v>33</c:v>
                </c:pt>
                <c:pt idx="42">
                  <c:v>32</c:v>
                </c:pt>
                <c:pt idx="43">
                  <c:v>31</c:v>
                </c:pt>
                <c:pt idx="44">
                  <c:v>30</c:v>
                </c:pt>
                <c:pt idx="45">
                  <c:v>29</c:v>
                </c:pt>
                <c:pt idx="46">
                  <c:v>28</c:v>
                </c:pt>
                <c:pt idx="47">
                  <c:v>27</c:v>
                </c:pt>
              </c:numCache>
            </c:numRef>
          </c:cat>
          <c:val>
            <c:numRef>
              <c:f>свод!$P$167:$P$214</c:f>
              <c:numCache>
                <c:formatCode>General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  <c:pt idx="21">
                  <c:v>7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5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4</c:v>
                </c:pt>
                <c:pt idx="36">
                  <c:v>2</c:v>
                </c:pt>
                <c:pt idx="37">
                  <c:v>3</c:v>
                </c:pt>
                <c:pt idx="38">
                  <c:v>1</c:v>
                </c:pt>
                <c:pt idx="39">
                  <c:v>4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</c:v>
                </c:pt>
              </c:numCache>
            </c:numRef>
          </c:val>
        </c:ser>
        <c:marker val="1"/>
        <c:axId val="89470080"/>
        <c:axId val="89472000"/>
      </c:lineChart>
      <c:catAx>
        <c:axId val="89470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возраст</a:t>
                </a:r>
              </a:p>
            </c:rich>
          </c:tx>
          <c:layout/>
        </c:title>
        <c:numFmt formatCode="General" sourceLinked="1"/>
        <c:tickLblPos val="nextTo"/>
        <c:crossAx val="89472000"/>
        <c:crosses val="autoZero"/>
        <c:auto val="1"/>
        <c:lblAlgn val="ctr"/>
        <c:lblOffset val="100"/>
      </c:catAx>
      <c:valAx>
        <c:axId val="89472000"/>
        <c:scaling>
          <c:orientation val="minMax"/>
        </c:scaling>
        <c:delete val="1"/>
        <c:axPos val="l"/>
        <c:numFmt formatCode="General" sourceLinked="1"/>
        <c:tickLblPos val="none"/>
        <c:crossAx val="89470080"/>
        <c:crosses val="autoZero"/>
        <c:crossBetween val="between"/>
      </c:valAx>
    </c:plotArea>
    <c:plotVisOnly val="1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49744944310807282"/>
          <c:y val="7.5947316374121804E-2"/>
          <c:w val="0.46700539456488377"/>
          <c:h val="0.54170865935530998"/>
        </c:manualLayout>
      </c:layout>
      <c:barChart>
        <c:barDir val="bar"/>
        <c:grouping val="percentStacked"/>
        <c:ser>
          <c:idx val="0"/>
          <c:order val="0"/>
          <c:tx>
            <c:strRef>
              <c:f>'всего ИФХ'!$AF$2</c:f>
              <c:strCache>
                <c:ptCount val="1"/>
                <c:pt idx="0">
                  <c:v>Всего за 1965-1999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'всего ИФХ'!$E$3:$E$6</c:f>
              <c:strCache>
                <c:ptCount val="4"/>
                <c:pt idx="0">
                  <c:v>Археологическое почвоведение</c:v>
                </c:pt>
                <c:pt idx="1">
                  <c:v>Генезис и эволюция почв</c:v>
                </c:pt>
                <c:pt idx="2">
                  <c:v>Математическое моделирование почвенных процессов и экосистем</c:v>
                </c:pt>
                <c:pt idx="3">
                  <c:v>Роль почвы в биогеохимических циклах элементов</c:v>
                </c:pt>
              </c:strCache>
            </c:strRef>
          </c:cat>
          <c:val>
            <c:numRef>
              <c:f>'всего ИФХ'!$AF$3:$AF$6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'всего ИФХ'!$AG$2</c:f>
              <c:strCache>
                <c:ptCount val="1"/>
                <c:pt idx="0">
                  <c:v>Всего 2000-2011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'всего ИФХ'!$E$3:$E$6</c:f>
              <c:strCache>
                <c:ptCount val="4"/>
                <c:pt idx="0">
                  <c:v>Археологическое почвоведение</c:v>
                </c:pt>
                <c:pt idx="1">
                  <c:v>Генезис и эволюция почв</c:v>
                </c:pt>
                <c:pt idx="2">
                  <c:v>Математическое моделирование почвенных процессов и экосистем</c:v>
                </c:pt>
                <c:pt idx="3">
                  <c:v>Роль почвы в биогеохимических циклах элементов</c:v>
                </c:pt>
              </c:strCache>
            </c:strRef>
          </c:cat>
          <c:val>
            <c:numRef>
              <c:f>'всего ИФХ'!$AG$3:$AG$6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76523008"/>
        <c:axId val="76524544"/>
      </c:barChart>
      <c:catAx>
        <c:axId val="765230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524544"/>
        <c:crosses val="autoZero"/>
        <c:auto val="1"/>
        <c:lblAlgn val="ctr"/>
        <c:lblOffset val="100"/>
      </c:catAx>
      <c:valAx>
        <c:axId val="76524544"/>
        <c:scaling>
          <c:orientation val="minMax"/>
        </c:scaling>
        <c:axPos val="b"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652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6493121134688757"/>
          <c:w val="0.90354312483798049"/>
          <c:h val="0.1154681643560072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0.45654988951844866"/>
          <c:y val="8.3438286550536533E-2"/>
          <c:w val="0.48681597106494373"/>
          <c:h val="0.8285202716267395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Лист7!$I$1</c:f>
              <c:strCache>
                <c:ptCount val="1"/>
                <c:pt idx="0">
                  <c:v>защита под руководством лидера (%)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Лист7!$C$2:$C$18</c:f>
              <c:strCache>
                <c:ptCount val="17"/>
                <c:pt idx="0">
                  <c:v>Автоколебания в системе энергообеспечения клеток</c:v>
                </c:pt>
                <c:pt idx="1">
                  <c:v>Археологическое почвоведение</c:v>
                </c:pt>
                <c:pt idx="2">
                  <c:v>Биомедицинская инженерия</c:v>
                </c:pt>
                <c:pt idx="3">
                  <c:v>Биосинергетика</c:v>
                </c:pt>
                <c:pt idx="4">
                  <c:v>Генезис и эволюция почв</c:v>
                </c:pt>
                <c:pt idx="5">
                  <c:v>Кальциевая система внутриклеточной сигнализации</c:v>
                </c:pt>
                <c:pt idx="6">
                  <c:v>Космофизические корреляции</c:v>
                </c:pt>
                <c:pt idx="7">
                  <c:v>Математическая биология</c:v>
                </c:pt>
                <c:pt idx="8">
                  <c:v>Математическое моделирование почвенных процессов и экосистем</c:v>
                </c:pt>
                <c:pt idx="9">
                  <c:v>Механизмы биологической подвижности</c:v>
                </c:pt>
                <c:pt idx="10">
                  <c:v>Механизмы регуляции экспрессии генома прокариот. Код промоторно-полимеразного узнавания</c:v>
                </c:pt>
                <c:pt idx="11">
                  <c:v>Механизмы функционирования септо-гиппокампальной системы</c:v>
                </c:pt>
                <c:pt idx="12">
                  <c:v>Многофункциональность регуляторных элементов генома в модуляции структурного состояния хроматина и экспрессии генов</c:v>
                </c:pt>
                <c:pt idx="13">
                  <c:v>Молекулярная физиология хемосенсорных клеток</c:v>
                </c:pt>
                <c:pt idx="14">
                  <c:v>Регуляторное воздействие супероксида и H2O2 на митохондрии in vitro и in vivo</c:v>
                </c:pt>
                <c:pt idx="15">
                  <c:v>Рецепция сигналов химической и физической природы</c:v>
                </c:pt>
                <c:pt idx="16">
                  <c:v>Роль почвы в биогеохимических циклах элементов</c:v>
                </c:pt>
              </c:strCache>
            </c:strRef>
          </c:cat>
          <c:val>
            <c:numRef>
              <c:f>Лист7!$I$2:$I$18</c:f>
              <c:numCache>
                <c:formatCode>0</c:formatCode>
                <c:ptCount val="17"/>
                <c:pt idx="0">
                  <c:v>46.808510638297882</c:v>
                </c:pt>
                <c:pt idx="1">
                  <c:v>37.5</c:v>
                </c:pt>
                <c:pt idx="2">
                  <c:v>13.636363636363637</c:v>
                </c:pt>
                <c:pt idx="3">
                  <c:v>43.75</c:v>
                </c:pt>
                <c:pt idx="4">
                  <c:v>33.333333333333336</c:v>
                </c:pt>
                <c:pt idx="5">
                  <c:v>71.428571428571388</c:v>
                </c:pt>
                <c:pt idx="6">
                  <c:v>55.555555555555557</c:v>
                </c:pt>
                <c:pt idx="7">
                  <c:v>44.680851063829785</c:v>
                </c:pt>
                <c:pt idx="8">
                  <c:v>66.666666666666671</c:v>
                </c:pt>
                <c:pt idx="9">
                  <c:v>18.367346938775487</c:v>
                </c:pt>
                <c:pt idx="10">
                  <c:v>35.294117647058876</c:v>
                </c:pt>
                <c:pt idx="11">
                  <c:v>8.8235294117647065</c:v>
                </c:pt>
                <c:pt idx="12">
                  <c:v>80</c:v>
                </c:pt>
                <c:pt idx="13">
                  <c:v>54.545454545454547</c:v>
                </c:pt>
                <c:pt idx="14">
                  <c:v>51.219512195122007</c:v>
                </c:pt>
                <c:pt idx="15">
                  <c:v>55.555555555555557</c:v>
                </c:pt>
                <c:pt idx="16">
                  <c:v>26.315789473684209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dLbls>
            <c:delete val="1"/>
          </c:dLbls>
          <c:cat>
            <c:strRef>
              <c:f>Лист7!$C$2:$C$18</c:f>
              <c:strCache>
                <c:ptCount val="17"/>
                <c:pt idx="0">
                  <c:v>Автоколебания в системе энергообеспечения клеток</c:v>
                </c:pt>
                <c:pt idx="1">
                  <c:v>Археологическое почвоведение</c:v>
                </c:pt>
                <c:pt idx="2">
                  <c:v>Биомедицинская инженерия</c:v>
                </c:pt>
                <c:pt idx="3">
                  <c:v>Биосинергетика</c:v>
                </c:pt>
                <c:pt idx="4">
                  <c:v>Генезис и эволюция почв</c:v>
                </c:pt>
                <c:pt idx="5">
                  <c:v>Кальциевая система внутриклеточной сигнализации</c:v>
                </c:pt>
                <c:pt idx="6">
                  <c:v>Космофизические корреляции</c:v>
                </c:pt>
                <c:pt idx="7">
                  <c:v>Математическая биология</c:v>
                </c:pt>
                <c:pt idx="8">
                  <c:v>Математическое моделирование почвенных процессов и экосистем</c:v>
                </c:pt>
                <c:pt idx="9">
                  <c:v>Механизмы биологической подвижности</c:v>
                </c:pt>
                <c:pt idx="10">
                  <c:v>Механизмы регуляции экспрессии генома прокариот. Код промоторно-полимеразного узнавания</c:v>
                </c:pt>
                <c:pt idx="11">
                  <c:v>Механизмы функционирования септо-гиппокампальной системы</c:v>
                </c:pt>
                <c:pt idx="12">
                  <c:v>Многофункциональность регуляторных элементов генома в модуляции структурного состояния хроматина и экспрессии генов</c:v>
                </c:pt>
                <c:pt idx="13">
                  <c:v>Молекулярная физиология хемосенсорных клеток</c:v>
                </c:pt>
                <c:pt idx="14">
                  <c:v>Регуляторное воздействие супероксида и H2O2 на митохондрии in vitro и in vivo</c:v>
                </c:pt>
                <c:pt idx="15">
                  <c:v>Рецепция сигналов химической и физической природы</c:v>
                </c:pt>
                <c:pt idx="16">
                  <c:v>Роль почвы в биогеохимических циклах элементов</c:v>
                </c:pt>
              </c:strCache>
            </c:strRef>
          </c:cat>
          <c:val>
            <c:numRef>
              <c:f>Лист7!$J$2:$J$18</c:f>
              <c:numCache>
                <c:formatCode>0</c:formatCode>
                <c:ptCount val="17"/>
                <c:pt idx="0">
                  <c:v>53.191489361702089</c:v>
                </c:pt>
                <c:pt idx="1">
                  <c:v>62.5</c:v>
                </c:pt>
                <c:pt idx="2">
                  <c:v>86.363636363636303</c:v>
                </c:pt>
                <c:pt idx="3">
                  <c:v>56.25</c:v>
                </c:pt>
                <c:pt idx="4">
                  <c:v>66.666666666666657</c:v>
                </c:pt>
                <c:pt idx="5">
                  <c:v>28.571428571428569</c:v>
                </c:pt>
                <c:pt idx="6">
                  <c:v>44.444444444444386</c:v>
                </c:pt>
                <c:pt idx="7">
                  <c:v>55.319148936170244</c:v>
                </c:pt>
                <c:pt idx="8">
                  <c:v>33.333333333333329</c:v>
                </c:pt>
                <c:pt idx="9">
                  <c:v>81.632653061224502</c:v>
                </c:pt>
                <c:pt idx="10">
                  <c:v>64.705882352941074</c:v>
                </c:pt>
                <c:pt idx="11">
                  <c:v>91.176470588235233</c:v>
                </c:pt>
                <c:pt idx="12">
                  <c:v>20</c:v>
                </c:pt>
                <c:pt idx="13">
                  <c:v>45.454545454545404</c:v>
                </c:pt>
                <c:pt idx="14">
                  <c:v>48.780487804878049</c:v>
                </c:pt>
                <c:pt idx="15">
                  <c:v>44.444444444444386</c:v>
                </c:pt>
                <c:pt idx="16">
                  <c:v>73.684210526315795</c:v>
                </c:pt>
              </c:numCache>
            </c:numRef>
          </c:val>
        </c:ser>
        <c:dLbls>
          <c:showVal val="1"/>
        </c:dLbls>
        <c:gapWidth val="95"/>
        <c:overlap val="100"/>
        <c:axId val="89865600"/>
        <c:axId val="89867392"/>
      </c:barChart>
      <c:catAx>
        <c:axId val="898656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9867392"/>
        <c:crosses val="autoZero"/>
        <c:auto val="1"/>
        <c:lblAlgn val="ctr"/>
        <c:lblOffset val="100"/>
      </c:catAx>
      <c:valAx>
        <c:axId val="89867392"/>
        <c:scaling>
          <c:orientation val="minMax"/>
        </c:scaling>
        <c:axPos val="b"/>
        <c:numFmt formatCode="0%" sourceLinked="1"/>
        <c:tickLblPos val="nextTo"/>
        <c:crossAx val="89865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21985118937402026"/>
          <c:y val="1.8245099203536778E-2"/>
          <c:w val="0.5916520078016021"/>
          <c:h val="6.2152337479743663E-2"/>
        </c:manualLayout>
      </c:layout>
    </c:legend>
    <c:plotVisOnly val="1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8927745402026064"/>
          <c:y val="3.2031936417510627E-2"/>
          <c:w val="0.87496434820647462"/>
          <c:h val="0.56695815553987805"/>
        </c:manualLayout>
      </c:layout>
      <c:line3DChart>
        <c:grouping val="standard"/>
        <c:ser>
          <c:idx val="0"/>
          <c:order val="0"/>
          <c:dLbls>
            <c:dLbl>
              <c:idx val="0"/>
              <c:layout>
                <c:manualLayout>
                  <c:x val="-1.6666666666666701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-1.9760430178246281E-2"/>
                  <c:y val="-5.698513492265080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9240296575831191E-2"/>
                </c:manualLayout>
              </c:layout>
              <c:showVal val="1"/>
            </c:dLbl>
            <c:dLbl>
              <c:idx val="4"/>
              <c:layout>
                <c:manualLayout>
                  <c:x val="8.3334246792237231E-3"/>
                  <c:y val="-5.8499945571319677E-2"/>
                </c:manualLayout>
              </c:layout>
              <c:showVal val="1"/>
            </c:dLbl>
            <c:dLbl>
              <c:idx val="5"/>
              <c:layout>
                <c:manualLayout>
                  <c:x val="5.5555555555555558E-3"/>
                  <c:y val="-4.1666666666666664E-2"/>
                </c:manualLayout>
              </c:layout>
              <c:showVal val="1"/>
            </c:dLbl>
            <c:dLbl>
              <c:idx val="6"/>
              <c:layout>
                <c:manualLayout>
                  <c:x val="-1.4746846310005961E-2"/>
                  <c:y val="-4.4127541470959257E-2"/>
                </c:manualLayout>
              </c:layout>
              <c:showVal val="1"/>
            </c:dLbl>
            <c:dLbl>
              <c:idx val="7"/>
              <c:layout>
                <c:manualLayout>
                  <c:x val="-4.9497293116782845E-2"/>
                  <c:y val="-7.37327188940093E-2"/>
                </c:manualLayout>
              </c:layout>
              <c:showVal val="1"/>
            </c:dLbl>
            <c:dLbl>
              <c:idx val="8"/>
              <c:layout>
                <c:manualLayout>
                  <c:x val="-3.0935808197989228E-2"/>
                  <c:y val="-6.7588325652841813E-2"/>
                </c:manualLayout>
              </c:layout>
              <c:showVal val="1"/>
            </c:dLbl>
            <c:dLbl>
              <c:idx val="9"/>
              <c:layout>
                <c:manualLayout>
                  <c:x val="-2.0241137228138684E-2"/>
                  <c:y val="-6.2727569054172191E-2"/>
                </c:manualLayout>
              </c:layout>
              <c:showVal val="1"/>
            </c:dLbl>
            <c:dLbl>
              <c:idx val="10"/>
              <c:layout>
                <c:manualLayout>
                  <c:x val="-3.0935808197990367E-3"/>
                  <c:y val="-4.9155145929339478E-2"/>
                </c:manualLayout>
              </c:layout>
              <c:showVal val="1"/>
            </c:dLbl>
            <c:dLbl>
              <c:idx val="11"/>
              <c:layout>
                <c:manualLayout>
                  <c:x val="-3.0935808197989226E-3"/>
                  <c:y val="-7.3732718894009355E-2"/>
                </c:manualLayout>
              </c:layout>
              <c:showVal val="1"/>
            </c:dLbl>
            <c:showVal val="1"/>
          </c:dLbls>
          <c:cat>
            <c:strRef>
              <c:f>Лист7!$E$23:$E$34</c:f>
              <c:strCache>
                <c:ptCount val="12"/>
                <c:pt idx="0">
                  <c:v>Автоколебания в системе энергообеспечения клеток</c:v>
                </c:pt>
                <c:pt idx="1">
                  <c:v> Космофизические корреляции</c:v>
                </c:pt>
                <c:pt idx="2">
                  <c:v>Биосинергетика</c:v>
                </c:pt>
                <c:pt idx="3">
                  <c:v>Механизмы функционирования септо-гиппокампальной системы</c:v>
                </c:pt>
                <c:pt idx="4">
                  <c:v>Механизмы биологической подвижности</c:v>
                </c:pt>
                <c:pt idx="5">
                  <c:v>Регуляторное воздействие супероксида и H2O2 на митохондрии in vitro и in vivo</c:v>
                </c:pt>
                <c:pt idx="6">
                  <c:v>Биомедицинская инженерия</c:v>
                </c:pt>
                <c:pt idx="7">
                  <c:v>Рецепция сигналов химической и физической природы</c:v>
                </c:pt>
                <c:pt idx="8">
                  <c:v>Многофункциональность регуляторных элементов генома в модуляции структурного состояния хроматина и экспрессии генов</c:v>
                </c:pt>
                <c:pt idx="9">
                  <c:v>Молекулярная физиология хемосенсорных клеток</c:v>
                </c:pt>
                <c:pt idx="10">
                  <c:v>Механизмы регуляции экспрессии генома прокариот. Код промоторно-полимеразного узнавания</c:v>
                </c:pt>
                <c:pt idx="11">
                  <c:v>Кальциевая система внутриклеточной сигнализации</c:v>
                </c:pt>
              </c:strCache>
            </c:strRef>
          </c:cat>
          <c:val>
            <c:numRef>
              <c:f>Лист7!$M$23:$M$34</c:f>
              <c:numCache>
                <c:formatCode>0</c:formatCode>
                <c:ptCount val="12"/>
                <c:pt idx="0">
                  <c:v>14.893617021276595</c:v>
                </c:pt>
                <c:pt idx="1">
                  <c:v>5.5555555555555465</c:v>
                </c:pt>
                <c:pt idx="2">
                  <c:v>18.75</c:v>
                </c:pt>
                <c:pt idx="3">
                  <c:v>11.764705882352942</c:v>
                </c:pt>
                <c:pt idx="4">
                  <c:v>10.204081632653061</c:v>
                </c:pt>
                <c:pt idx="5">
                  <c:v>12.195121951219511</c:v>
                </c:pt>
                <c:pt idx="6">
                  <c:v>4.5454545454545459</c:v>
                </c:pt>
                <c:pt idx="7">
                  <c:v>21.052631578947331</c:v>
                </c:pt>
                <c:pt idx="8">
                  <c:v>63.636363636363626</c:v>
                </c:pt>
                <c:pt idx="9">
                  <c:v>27.272727272727217</c:v>
                </c:pt>
                <c:pt idx="10">
                  <c:v>23.529411764705884</c:v>
                </c:pt>
                <c:pt idx="11">
                  <c:v>14.285714285714286</c:v>
                </c:pt>
              </c:numCache>
            </c:numRef>
          </c:val>
        </c:ser>
        <c:axId val="89884544"/>
        <c:axId val="89886080"/>
        <c:axId val="89880320"/>
      </c:line3DChart>
      <c:catAx>
        <c:axId val="8988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886080"/>
        <c:crosses val="autoZero"/>
        <c:auto val="1"/>
        <c:lblAlgn val="ctr"/>
        <c:lblOffset val="100"/>
      </c:catAx>
      <c:valAx>
        <c:axId val="89886080"/>
        <c:scaling>
          <c:orientation val="minMax"/>
          <c:max val="100"/>
        </c:scaling>
        <c:axPos val="l"/>
        <c:majorGridlines/>
        <c:numFmt formatCode="0" sourceLinked="1"/>
        <c:majorTickMark val="cross"/>
        <c:tickLblPos val="nextTo"/>
        <c:crossAx val="89884544"/>
        <c:crosses val="autoZero"/>
        <c:crossBetween val="between"/>
      </c:valAx>
      <c:serAx>
        <c:axId val="89880320"/>
        <c:scaling>
          <c:orientation val="minMax"/>
        </c:scaling>
        <c:delete val="1"/>
        <c:axPos val="b"/>
        <c:tickLblPos val="none"/>
        <c:crossAx val="89886080"/>
        <c:crosses val="autoZero"/>
      </c:serAx>
    </c:plotArea>
    <c:plotVisOnly val="1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49167769237761483"/>
          <c:y val="5.0925925925925923E-2"/>
          <c:w val="0.46238637626122353"/>
          <c:h val="0.8036991838869757"/>
        </c:manualLayout>
      </c:layout>
      <c:barChart>
        <c:barDir val="bar"/>
        <c:grouping val="stacked"/>
        <c:ser>
          <c:idx val="0"/>
          <c:order val="0"/>
          <c:tx>
            <c:strRef>
              <c:f>Лист7!$F$56</c:f>
              <c:strCache>
                <c:ptCount val="1"/>
                <c:pt idx="0">
                  <c:v>кол-во защит вторым составом</c:v>
                </c:pt>
              </c:strCache>
            </c:strRef>
          </c:tx>
          <c:cat>
            <c:strRef>
              <c:f>Лист7!$B$57:$B$68</c:f>
              <c:strCache>
                <c:ptCount val="12"/>
                <c:pt idx="0">
                  <c:v>Кальциевая система внутриклеточной сигнализации</c:v>
                </c:pt>
                <c:pt idx="1">
                  <c:v>Механизмы регуляции экспрессии генома прокариот. Код промоторно-полимеразного узнавания</c:v>
                </c:pt>
                <c:pt idx="2">
                  <c:v>Многофункциональность регуляторных элементов генома в модуляции структурного состояния хроматина и экспрессии генов</c:v>
                </c:pt>
                <c:pt idx="3">
                  <c:v>Молекулярная физиология хемосенсорных клеток</c:v>
                </c:pt>
                <c:pt idx="4">
                  <c:v>Рецепция сигналов химической и физической природы</c:v>
                </c:pt>
                <c:pt idx="5">
                  <c:v>Биомедицинская инженерия</c:v>
                </c:pt>
                <c:pt idx="6">
                  <c:v> Космофизические корреляции</c:v>
                </c:pt>
                <c:pt idx="7">
                  <c:v>Автоколебания в системе энергообеспечения клеток</c:v>
                </c:pt>
                <c:pt idx="8">
                  <c:v>Биосинергетика</c:v>
                </c:pt>
                <c:pt idx="9">
                  <c:v>Механизмы биологической подвижности</c:v>
                </c:pt>
                <c:pt idx="10">
                  <c:v>Механизмы функционирования септо-гиппокампальной системы</c:v>
                </c:pt>
                <c:pt idx="11">
                  <c:v>Регуляторное воздействие супероксида и H2O2 на митохондрии in vitro и in vivo</c:v>
                </c:pt>
              </c:strCache>
            </c:strRef>
          </c:cat>
          <c:val>
            <c:numRef>
              <c:f>Лист7!$F$57:$F$68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</c:v>
                </c:pt>
                <c:pt idx="3">
                  <c:v>8</c:v>
                </c:pt>
                <c:pt idx="4">
                  <c:v>24</c:v>
                </c:pt>
                <c:pt idx="5">
                  <c:v>2</c:v>
                </c:pt>
                <c:pt idx="6">
                  <c:v>25</c:v>
                </c:pt>
                <c:pt idx="7">
                  <c:v>19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gapWidth val="69"/>
        <c:overlap val="100"/>
        <c:axId val="89440640"/>
        <c:axId val="89442176"/>
      </c:barChart>
      <c:catAx>
        <c:axId val="89440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442176"/>
        <c:crosses val="autoZero"/>
        <c:auto val="1"/>
        <c:lblAlgn val="ctr"/>
        <c:lblOffset val="100"/>
      </c:catAx>
      <c:valAx>
        <c:axId val="89442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44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7531288793999"/>
          <c:y val="0.89791099600044444"/>
          <c:w val="0.33622144618094801"/>
          <c:h val="8.3717191601050012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>
      <a:solidFill>
        <a:srgbClr val="000066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pivotSource>
    <c:name>[педагогическая деятельность1.xlsx]Лист7!СводнаяТаблица1</c:name>
    <c:fmtId val="1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009435111498337E-2"/>
          <c:y val="2.9668841509192582E-2"/>
          <c:w val="0.93342784037641069"/>
          <c:h val="0.43387470836573755"/>
        </c:manualLayout>
      </c:layout>
      <c:barChart>
        <c:barDir val="col"/>
        <c:grouping val="clustered"/>
        <c:ser>
          <c:idx val="0"/>
          <c:order val="0"/>
          <c:tx>
            <c:strRef>
              <c:f>Лист7!$C$37:$C$38</c:f>
              <c:strCache>
                <c:ptCount val="1"/>
                <c:pt idx="0">
                  <c:v> всего защитившихся,  с 1965</c:v>
                </c:pt>
              </c:strCache>
            </c:strRef>
          </c:tx>
          <c:cat>
            <c:multiLvlStrRef>
              <c:f>Лист7!$B$39:$B$54</c:f>
              <c:multiLvlStrCache>
                <c:ptCount val="12"/>
                <c:lvl>
                  <c:pt idx="0">
                    <c:v>Кальциевая система внутриклеточной сигнализации</c:v>
                  </c:pt>
                  <c:pt idx="1">
                    <c:v>Механизмы регуляции экспрессии генома прокариот. Код промоторно-полимеразного узнавания</c:v>
                  </c:pt>
                  <c:pt idx="2">
                    <c:v>Многофункциональность регуляторных элементов генома в модуляции структурного состояния хроматина и экспрессии генов</c:v>
                  </c:pt>
                  <c:pt idx="3">
                    <c:v>Молекулярная физиология хемосенсорных клеток</c:v>
                  </c:pt>
                  <c:pt idx="4">
                    <c:v>Рецепция сигналов химической и физической природы</c:v>
                  </c:pt>
                  <c:pt idx="5">
                    <c:v>Биомедицинская инженерия</c:v>
                  </c:pt>
                  <c:pt idx="6">
                    <c:v> Космофизические корреляции</c:v>
                  </c:pt>
                  <c:pt idx="7">
                    <c:v>Автоколебания в системе энергообеспечения клеток</c:v>
                  </c:pt>
                  <c:pt idx="8">
                    <c:v>Биосинергетика</c:v>
                  </c:pt>
                  <c:pt idx="9">
                    <c:v>Механизмы биологической подвижности</c:v>
                  </c:pt>
                  <c:pt idx="10">
                    <c:v>Механизмы функционирования септо-гиппокампальной системы</c:v>
                  </c:pt>
                  <c:pt idx="11">
                    <c:v>Регуляторное воздействие супероксида и H2O2 на митохондрии in vitro и in vivo</c:v>
                  </c:pt>
                </c:lvl>
                <c:lvl>
                  <c:pt idx="0">
                    <c:v>ИБК</c:v>
                  </c:pt>
                  <c:pt idx="5">
                    <c:v>ИБП</c:v>
                  </c:pt>
                  <c:pt idx="6">
                    <c:v>ИТЭБ</c:v>
                  </c:pt>
                </c:lvl>
              </c:multiLvlStrCache>
            </c:multiLvlStrRef>
          </c:cat>
          <c:val>
            <c:numRef>
              <c:f>Лист7!$C$39:$C$54</c:f>
              <c:numCache>
                <c:formatCode>General</c:formatCode>
                <c:ptCount val="12"/>
                <c:pt idx="0">
                  <c:v>14</c:v>
                </c:pt>
                <c:pt idx="1">
                  <c:v>17</c:v>
                </c:pt>
                <c:pt idx="2">
                  <c:v>10</c:v>
                </c:pt>
                <c:pt idx="3">
                  <c:v>11</c:v>
                </c:pt>
                <c:pt idx="4">
                  <c:v>18</c:v>
                </c:pt>
                <c:pt idx="5">
                  <c:v>22</c:v>
                </c:pt>
                <c:pt idx="6">
                  <c:v>36</c:v>
                </c:pt>
                <c:pt idx="7">
                  <c:v>47</c:v>
                </c:pt>
                <c:pt idx="8">
                  <c:v>32</c:v>
                </c:pt>
                <c:pt idx="9">
                  <c:v>49</c:v>
                </c:pt>
                <c:pt idx="10">
                  <c:v>34</c:v>
                </c:pt>
                <c:pt idx="11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Лист7!$D$37:$D$38</c:f>
              <c:strCache>
                <c:ptCount val="1"/>
                <c:pt idx="0">
                  <c:v> защита под руководством лидера</c:v>
                </c:pt>
              </c:strCache>
            </c:strRef>
          </c:tx>
          <c:cat>
            <c:multiLvlStrRef>
              <c:f>Лист7!$B$39:$B$54</c:f>
              <c:multiLvlStrCache>
                <c:ptCount val="12"/>
                <c:lvl>
                  <c:pt idx="0">
                    <c:v>Кальциевая система внутриклеточной сигнализации</c:v>
                  </c:pt>
                  <c:pt idx="1">
                    <c:v>Механизмы регуляции экспрессии генома прокариот. Код промоторно-полимеразного узнавания</c:v>
                  </c:pt>
                  <c:pt idx="2">
                    <c:v>Многофункциональность регуляторных элементов генома в модуляции структурного состояния хроматина и экспрессии генов</c:v>
                  </c:pt>
                  <c:pt idx="3">
                    <c:v>Молекулярная физиология хемосенсорных клеток</c:v>
                  </c:pt>
                  <c:pt idx="4">
                    <c:v>Рецепция сигналов химической и физической природы</c:v>
                  </c:pt>
                  <c:pt idx="5">
                    <c:v>Биомедицинская инженерия</c:v>
                  </c:pt>
                  <c:pt idx="6">
                    <c:v> Космофизические корреляции</c:v>
                  </c:pt>
                  <c:pt idx="7">
                    <c:v>Автоколебания в системе энергообеспечения клеток</c:v>
                  </c:pt>
                  <c:pt idx="8">
                    <c:v>Биосинергетика</c:v>
                  </c:pt>
                  <c:pt idx="9">
                    <c:v>Механизмы биологической подвижности</c:v>
                  </c:pt>
                  <c:pt idx="10">
                    <c:v>Механизмы функционирования септо-гиппокампальной системы</c:v>
                  </c:pt>
                  <c:pt idx="11">
                    <c:v>Регуляторное воздействие супероксида и H2O2 на митохондрии in vitro и in vivo</c:v>
                  </c:pt>
                </c:lvl>
                <c:lvl>
                  <c:pt idx="0">
                    <c:v>ИБК</c:v>
                  </c:pt>
                  <c:pt idx="5">
                    <c:v>ИБП</c:v>
                  </c:pt>
                  <c:pt idx="6">
                    <c:v>ИТЭБ</c:v>
                  </c:pt>
                </c:lvl>
              </c:multiLvlStrCache>
            </c:multiLvlStrRef>
          </c:cat>
          <c:val>
            <c:numRef>
              <c:f>Лист7!$D$39:$D$54</c:f>
              <c:numCache>
                <c:formatCode>General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  <c:pt idx="5">
                  <c:v>3</c:v>
                </c:pt>
                <c:pt idx="6">
                  <c:v>20</c:v>
                </c:pt>
                <c:pt idx="7">
                  <c:v>22</c:v>
                </c:pt>
                <c:pt idx="8">
                  <c:v>14</c:v>
                </c:pt>
                <c:pt idx="9">
                  <c:v>9</c:v>
                </c:pt>
                <c:pt idx="10">
                  <c:v>3</c:v>
                </c:pt>
                <c:pt idx="11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Лист7!$E$37:$E$38</c:f>
              <c:strCache>
                <c:ptCount val="1"/>
                <c:pt idx="0">
                  <c:v> защитились и остались работать в школе</c:v>
                </c:pt>
              </c:strCache>
            </c:strRef>
          </c:tx>
          <c:cat>
            <c:multiLvlStrRef>
              <c:f>Лист7!$B$39:$B$54</c:f>
              <c:multiLvlStrCache>
                <c:ptCount val="12"/>
                <c:lvl>
                  <c:pt idx="0">
                    <c:v>Кальциевая система внутриклеточной сигнализации</c:v>
                  </c:pt>
                  <c:pt idx="1">
                    <c:v>Механизмы регуляции экспрессии генома прокариот. Код промоторно-полимеразного узнавания</c:v>
                  </c:pt>
                  <c:pt idx="2">
                    <c:v>Многофункциональность регуляторных элементов генома в модуляции структурного состояния хроматина и экспрессии генов</c:v>
                  </c:pt>
                  <c:pt idx="3">
                    <c:v>Молекулярная физиология хемосенсорных клеток</c:v>
                  </c:pt>
                  <c:pt idx="4">
                    <c:v>Рецепция сигналов химической и физической природы</c:v>
                  </c:pt>
                  <c:pt idx="5">
                    <c:v>Биомедицинская инженерия</c:v>
                  </c:pt>
                  <c:pt idx="6">
                    <c:v> Космофизические корреляции</c:v>
                  </c:pt>
                  <c:pt idx="7">
                    <c:v>Автоколебания в системе энергообеспечения клеток</c:v>
                  </c:pt>
                  <c:pt idx="8">
                    <c:v>Биосинергетика</c:v>
                  </c:pt>
                  <c:pt idx="9">
                    <c:v>Механизмы биологической подвижности</c:v>
                  </c:pt>
                  <c:pt idx="10">
                    <c:v>Механизмы функционирования септо-гиппокампальной системы</c:v>
                  </c:pt>
                  <c:pt idx="11">
                    <c:v>Регуляторное воздействие супероксида и H2O2 на митохондрии in vitro и in vivo</c:v>
                  </c:pt>
                </c:lvl>
                <c:lvl>
                  <c:pt idx="0">
                    <c:v>ИБК</c:v>
                  </c:pt>
                  <c:pt idx="5">
                    <c:v>ИБП</c:v>
                  </c:pt>
                  <c:pt idx="6">
                    <c:v>ИТЭБ</c:v>
                  </c:pt>
                </c:lvl>
              </c:multiLvlStrCache>
            </c:multiLvlStrRef>
          </c:cat>
          <c:val>
            <c:numRef>
              <c:f>Лист7!$E$39:$E$54</c:f>
              <c:numCache>
                <c:formatCode>General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Лист7!$F$37:$F$38</c:f>
              <c:strCache>
                <c:ptCount val="1"/>
                <c:pt idx="0">
                  <c:v> кол-во защит вторым составом</c:v>
                </c:pt>
              </c:strCache>
            </c:strRef>
          </c:tx>
          <c:cat>
            <c:multiLvlStrRef>
              <c:f>Лист7!$B$39:$B$54</c:f>
              <c:multiLvlStrCache>
                <c:ptCount val="12"/>
                <c:lvl>
                  <c:pt idx="0">
                    <c:v>Кальциевая система внутриклеточной сигнализации</c:v>
                  </c:pt>
                  <c:pt idx="1">
                    <c:v>Механизмы регуляции экспрессии генома прокариот. Код промоторно-полимеразного узнавания</c:v>
                  </c:pt>
                  <c:pt idx="2">
                    <c:v>Многофункциональность регуляторных элементов генома в модуляции структурного состояния хроматина и экспрессии генов</c:v>
                  </c:pt>
                  <c:pt idx="3">
                    <c:v>Молекулярная физиология хемосенсорных клеток</c:v>
                  </c:pt>
                  <c:pt idx="4">
                    <c:v>Рецепция сигналов химической и физической природы</c:v>
                  </c:pt>
                  <c:pt idx="5">
                    <c:v>Биомедицинская инженерия</c:v>
                  </c:pt>
                  <c:pt idx="6">
                    <c:v> Космофизические корреляции</c:v>
                  </c:pt>
                  <c:pt idx="7">
                    <c:v>Автоколебания в системе энергообеспечения клеток</c:v>
                  </c:pt>
                  <c:pt idx="8">
                    <c:v>Биосинергетика</c:v>
                  </c:pt>
                  <c:pt idx="9">
                    <c:v>Механизмы биологической подвижности</c:v>
                  </c:pt>
                  <c:pt idx="10">
                    <c:v>Механизмы функционирования септо-гиппокампальной системы</c:v>
                  </c:pt>
                  <c:pt idx="11">
                    <c:v>Регуляторное воздействие супероксида и H2O2 на митохондрии in vitro и in vivo</c:v>
                  </c:pt>
                </c:lvl>
                <c:lvl>
                  <c:pt idx="0">
                    <c:v>ИБК</c:v>
                  </c:pt>
                  <c:pt idx="5">
                    <c:v>ИБП</c:v>
                  </c:pt>
                  <c:pt idx="6">
                    <c:v>ИТЭБ</c:v>
                  </c:pt>
                </c:lvl>
              </c:multiLvlStrCache>
            </c:multiLvlStrRef>
          </c:cat>
          <c:val>
            <c:numRef>
              <c:f>Лист7!$F$39:$F$54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</c:v>
                </c:pt>
                <c:pt idx="3">
                  <c:v>8</c:v>
                </c:pt>
                <c:pt idx="4">
                  <c:v>24</c:v>
                </c:pt>
                <c:pt idx="5">
                  <c:v>2</c:v>
                </c:pt>
                <c:pt idx="6">
                  <c:v>25</c:v>
                </c:pt>
                <c:pt idx="7">
                  <c:v>19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axId val="90159360"/>
        <c:axId val="90165248"/>
      </c:barChart>
      <c:catAx>
        <c:axId val="90159360"/>
        <c:scaling>
          <c:orientation val="minMax"/>
        </c:scaling>
        <c:axPos val="b"/>
        <c:tickLblPos val="nextTo"/>
        <c:crossAx val="90165248"/>
        <c:crosses val="autoZero"/>
        <c:auto val="1"/>
        <c:lblAlgn val="ctr"/>
        <c:lblOffset val="100"/>
      </c:catAx>
      <c:valAx>
        <c:axId val="90165248"/>
        <c:scaling>
          <c:orientation val="minMax"/>
          <c:max val="50"/>
        </c:scaling>
        <c:axPos val="l"/>
        <c:numFmt formatCode="General" sourceLinked="1"/>
        <c:tickLblPos val="nextTo"/>
        <c:crossAx val="90159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345341745654002"/>
          <c:y val="3.6320269970003351E-2"/>
          <c:w val="0.43810504105946796"/>
          <c:h val="0.16387276413731808"/>
        </c:manualLayout>
      </c:layout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D8F2C-5741-47D7-BAD4-F2B83F4A9BC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5314F6-EF07-44EE-8C3C-2FC56F5DF17F}">
      <dgm:prSet custT="1"/>
      <dgm:spPr>
        <a:solidFill>
          <a:srgbClr val="000066"/>
        </a:solidFill>
      </dgm:spPr>
      <dgm:t>
        <a:bodyPr/>
        <a:lstStyle/>
        <a:p>
          <a:pPr rtl="0"/>
          <a:r>
            <a:rPr lang="ru-RU" sz="1100" b="0" i="0" baseline="0" dirty="0" smtClean="0"/>
            <a:t>Количественный </a:t>
          </a:r>
          <a:r>
            <a:rPr lang="ru-RU" sz="1100" b="0" i="0" baseline="0" dirty="0" smtClean="0"/>
            <a:t>и тематический анализ </a:t>
          </a:r>
          <a:r>
            <a:rPr lang="ru-RU" sz="1100" dirty="0" smtClean="0"/>
            <a:t>диссертаций, защищенных </a:t>
          </a:r>
          <a:r>
            <a:rPr lang="ru-RU" sz="1100" b="0" i="0" baseline="0" dirty="0" smtClean="0"/>
            <a:t>внутри школы</a:t>
          </a:r>
          <a:endParaRPr lang="ru-RU" sz="1100" b="0" i="0" baseline="0" dirty="0"/>
        </a:p>
      </dgm:t>
    </dgm:pt>
    <dgm:pt modelId="{87101E16-91F7-411A-914B-58093D94EDA2}" type="parTrans" cxnId="{BA0B5436-B4D7-486E-A866-0308872691B3}">
      <dgm:prSet/>
      <dgm:spPr/>
      <dgm:t>
        <a:bodyPr/>
        <a:lstStyle/>
        <a:p>
          <a:endParaRPr lang="ru-RU" sz="1100"/>
        </a:p>
      </dgm:t>
    </dgm:pt>
    <dgm:pt modelId="{EDA99594-EDA8-499F-8196-4A7BB87C683E}" type="sibTrans" cxnId="{BA0B5436-B4D7-486E-A866-0308872691B3}">
      <dgm:prSet/>
      <dgm:spPr/>
      <dgm:t>
        <a:bodyPr/>
        <a:lstStyle/>
        <a:p>
          <a:endParaRPr lang="ru-RU" sz="1100"/>
        </a:p>
      </dgm:t>
    </dgm:pt>
    <dgm:pt modelId="{9182A7AF-3E4E-421C-B31E-D8BF23ED4CCB}">
      <dgm:prSet custT="1"/>
      <dgm:spPr>
        <a:solidFill>
          <a:srgbClr val="000066"/>
        </a:solidFill>
      </dgm:spPr>
      <dgm:t>
        <a:bodyPr/>
        <a:lstStyle/>
        <a:p>
          <a:pPr rtl="0"/>
          <a:r>
            <a:rPr lang="ru-RU" sz="1100" b="0" i="0" baseline="0" dirty="0" smtClean="0"/>
            <a:t>Анализ </a:t>
          </a:r>
          <a:r>
            <a:rPr lang="ru-RU" sz="1100" b="0" i="0" baseline="0" dirty="0" smtClean="0"/>
            <a:t>педагогической деятельности</a:t>
          </a:r>
          <a:endParaRPr lang="ru-RU" sz="1100" b="0" i="0" baseline="0" dirty="0"/>
        </a:p>
      </dgm:t>
    </dgm:pt>
    <dgm:pt modelId="{F922E38C-7119-4B14-A3B0-6FD62F8C1336}" type="parTrans" cxnId="{6F6DE03C-DBB4-4940-82D8-24A5166154E1}">
      <dgm:prSet/>
      <dgm:spPr/>
      <dgm:t>
        <a:bodyPr/>
        <a:lstStyle/>
        <a:p>
          <a:endParaRPr lang="ru-RU" sz="1100"/>
        </a:p>
      </dgm:t>
    </dgm:pt>
    <dgm:pt modelId="{21238B68-67A2-4B90-964E-2A4E8A191DC1}" type="sibTrans" cxnId="{6F6DE03C-DBB4-4940-82D8-24A5166154E1}">
      <dgm:prSet/>
      <dgm:spPr/>
      <dgm:t>
        <a:bodyPr/>
        <a:lstStyle/>
        <a:p>
          <a:endParaRPr lang="ru-RU" sz="1100"/>
        </a:p>
      </dgm:t>
    </dgm:pt>
    <dgm:pt modelId="{4F0DB81C-CF8F-4E9D-85A5-2BBCABE43137}">
      <dgm:prSet custT="1"/>
      <dgm:spPr>
        <a:solidFill>
          <a:srgbClr val="000066"/>
        </a:solidFill>
      </dgm:spPr>
      <dgm:t>
        <a:bodyPr/>
        <a:lstStyle/>
        <a:p>
          <a:pPr rtl="0"/>
          <a:r>
            <a:rPr lang="ru-RU" sz="1100" b="0" i="0" baseline="0" dirty="0" smtClean="0"/>
            <a:t>Анализ </a:t>
          </a:r>
          <a:r>
            <a:rPr lang="ru-RU" sz="1100" b="0" i="0" baseline="0" dirty="0" smtClean="0"/>
            <a:t>возрастного состава</a:t>
          </a:r>
          <a:endParaRPr lang="ru-RU" sz="1100" b="0" i="0" baseline="0" dirty="0"/>
        </a:p>
      </dgm:t>
    </dgm:pt>
    <dgm:pt modelId="{6213A76D-566C-4794-83C5-671E16CA9D57}" type="parTrans" cxnId="{C82A8454-8D8E-40A4-AB30-E18336F4DE03}">
      <dgm:prSet/>
      <dgm:spPr/>
      <dgm:t>
        <a:bodyPr/>
        <a:lstStyle/>
        <a:p>
          <a:endParaRPr lang="ru-RU"/>
        </a:p>
      </dgm:t>
    </dgm:pt>
    <dgm:pt modelId="{7B7F5766-E46B-4C40-90C2-EA62D1EE21D2}" type="sibTrans" cxnId="{C82A8454-8D8E-40A4-AB30-E18336F4DE03}">
      <dgm:prSet/>
      <dgm:spPr/>
      <dgm:t>
        <a:bodyPr/>
        <a:lstStyle/>
        <a:p>
          <a:endParaRPr lang="ru-RU"/>
        </a:p>
      </dgm:t>
    </dgm:pt>
    <dgm:pt modelId="{F1640BCC-7A06-4BA3-85B8-EB1B47A483E8}" type="pres">
      <dgm:prSet presAssocID="{742D8F2C-5741-47D7-BAD4-F2B83F4A9BC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F2698-FD04-42DA-AFAB-FE62384F4BB3}" type="pres">
      <dgm:prSet presAssocID="{742D8F2C-5741-47D7-BAD4-F2B83F4A9BC5}" presName="cycle" presStyleCnt="0"/>
      <dgm:spPr/>
    </dgm:pt>
    <dgm:pt modelId="{17ADE49E-6333-47A7-88AA-3552ECAB8F6C}" type="pres">
      <dgm:prSet presAssocID="{742D8F2C-5741-47D7-BAD4-F2B83F4A9BC5}" presName="centerShape" presStyleCnt="0"/>
      <dgm:spPr/>
    </dgm:pt>
    <dgm:pt modelId="{1C46C3A0-733E-46F3-AD62-EF746EC1446D}" type="pres">
      <dgm:prSet presAssocID="{742D8F2C-5741-47D7-BAD4-F2B83F4A9BC5}" presName="connSite" presStyleLbl="node1" presStyleIdx="0" presStyleCnt="4"/>
      <dgm:spPr/>
    </dgm:pt>
    <dgm:pt modelId="{B322D18D-F7B6-4C88-92EA-24D185BB2715}" type="pres">
      <dgm:prSet presAssocID="{742D8F2C-5741-47D7-BAD4-F2B83F4A9BC5}" presName="visible" presStyleLbl="node1" presStyleIdx="0" presStyleCnt="4" custScaleX="137034" custScaleY="1233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7F1E9B-8A7E-4A9A-909C-963D5B82821B}" type="pres">
      <dgm:prSet presAssocID="{6213A76D-566C-4794-83C5-671E16CA9D5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CE73147-40DA-4A36-AEDB-2B06BE8764B8}" type="pres">
      <dgm:prSet presAssocID="{4F0DB81C-CF8F-4E9D-85A5-2BBCABE43137}" presName="node" presStyleCnt="0"/>
      <dgm:spPr/>
    </dgm:pt>
    <dgm:pt modelId="{7CB77706-1133-49A0-9CD4-108D86919F1E}" type="pres">
      <dgm:prSet presAssocID="{4F0DB81C-CF8F-4E9D-85A5-2BBCABE43137}" presName="parentNode" presStyleLbl="node1" presStyleIdx="1" presStyleCnt="4" custScaleX="198025" custLinFactNeighborX="97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7F3B9-3E67-4183-A57E-745EFC053DE2}" type="pres">
      <dgm:prSet presAssocID="{4F0DB81C-CF8F-4E9D-85A5-2BBCABE43137}" presName="childNode" presStyleLbl="revTx" presStyleIdx="0" presStyleCnt="0">
        <dgm:presLayoutVars>
          <dgm:bulletEnabled val="1"/>
        </dgm:presLayoutVars>
      </dgm:prSet>
      <dgm:spPr/>
    </dgm:pt>
    <dgm:pt modelId="{A61E231D-8F5E-49B6-A991-7328EDED3E2E}" type="pres">
      <dgm:prSet presAssocID="{87101E16-91F7-411A-914B-58093D94EDA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BA60209F-566C-42A2-BB80-6AA53525C0E9}" type="pres">
      <dgm:prSet presAssocID="{945314F6-EF07-44EE-8C3C-2FC56F5DF17F}" presName="node" presStyleCnt="0"/>
      <dgm:spPr/>
    </dgm:pt>
    <dgm:pt modelId="{87233BE1-E7FA-4037-A8FC-D6832F8702D1}" type="pres">
      <dgm:prSet presAssocID="{945314F6-EF07-44EE-8C3C-2FC56F5DF17F}" presName="parentNode" presStyleLbl="node1" presStyleIdx="2" presStyleCnt="4" custScaleX="264108" custLinFactX="35574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E292F-3D5D-4403-8FE3-B46C00C5BE79}" type="pres">
      <dgm:prSet presAssocID="{945314F6-EF07-44EE-8C3C-2FC56F5DF17F}" presName="childNode" presStyleLbl="revTx" presStyleIdx="0" presStyleCnt="0">
        <dgm:presLayoutVars>
          <dgm:bulletEnabled val="1"/>
        </dgm:presLayoutVars>
      </dgm:prSet>
      <dgm:spPr/>
    </dgm:pt>
    <dgm:pt modelId="{7868F252-A4A1-4A22-BB0D-BDFC15186BD3}" type="pres">
      <dgm:prSet presAssocID="{F922E38C-7119-4B14-A3B0-6FD62F8C133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718D061-8542-4A2C-BD58-1ED07D855B0D}" type="pres">
      <dgm:prSet presAssocID="{9182A7AF-3E4E-421C-B31E-D8BF23ED4CCB}" presName="node" presStyleCnt="0"/>
      <dgm:spPr/>
    </dgm:pt>
    <dgm:pt modelId="{874B0C35-228A-4472-9A15-313B7308F1F6}" type="pres">
      <dgm:prSet presAssocID="{9182A7AF-3E4E-421C-B31E-D8BF23ED4CCB}" presName="parentNode" presStyleLbl="node1" presStyleIdx="3" presStyleCnt="4" custScaleX="198025" custLinFactNeighborX="97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A3FC0-EC07-4C59-9E1C-25902F41A364}" type="pres">
      <dgm:prSet presAssocID="{9182A7AF-3E4E-421C-B31E-D8BF23ED4CC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FBB2292-DC89-4084-A931-F33431AA55E7}" type="presOf" srcId="{945314F6-EF07-44EE-8C3C-2FC56F5DF17F}" destId="{87233BE1-E7FA-4037-A8FC-D6832F8702D1}" srcOrd="0" destOrd="0" presId="urn:microsoft.com/office/officeart/2005/8/layout/radial2"/>
    <dgm:cxn modelId="{F799773F-C812-447B-A9E1-C9C7E9788037}" type="presOf" srcId="{9182A7AF-3E4E-421C-B31E-D8BF23ED4CCB}" destId="{874B0C35-228A-4472-9A15-313B7308F1F6}" srcOrd="0" destOrd="0" presId="urn:microsoft.com/office/officeart/2005/8/layout/radial2"/>
    <dgm:cxn modelId="{ACE8A125-F833-4477-B8D7-2D0732961D01}" type="presOf" srcId="{87101E16-91F7-411A-914B-58093D94EDA2}" destId="{A61E231D-8F5E-49B6-A991-7328EDED3E2E}" srcOrd="0" destOrd="0" presId="urn:microsoft.com/office/officeart/2005/8/layout/radial2"/>
    <dgm:cxn modelId="{4731C30F-8EB0-4AD8-B3D6-0FA7AA47C0BF}" type="presOf" srcId="{6213A76D-566C-4794-83C5-671E16CA9D57}" destId="{2A7F1E9B-8A7E-4A9A-909C-963D5B82821B}" srcOrd="0" destOrd="0" presId="urn:microsoft.com/office/officeart/2005/8/layout/radial2"/>
    <dgm:cxn modelId="{BA0B5436-B4D7-486E-A866-0308872691B3}" srcId="{742D8F2C-5741-47D7-BAD4-F2B83F4A9BC5}" destId="{945314F6-EF07-44EE-8C3C-2FC56F5DF17F}" srcOrd="1" destOrd="0" parTransId="{87101E16-91F7-411A-914B-58093D94EDA2}" sibTransId="{EDA99594-EDA8-499F-8196-4A7BB87C683E}"/>
    <dgm:cxn modelId="{6F6DE03C-DBB4-4940-82D8-24A5166154E1}" srcId="{742D8F2C-5741-47D7-BAD4-F2B83F4A9BC5}" destId="{9182A7AF-3E4E-421C-B31E-D8BF23ED4CCB}" srcOrd="2" destOrd="0" parTransId="{F922E38C-7119-4B14-A3B0-6FD62F8C1336}" sibTransId="{21238B68-67A2-4B90-964E-2A4E8A191DC1}"/>
    <dgm:cxn modelId="{0340C64C-13A0-4F8E-88FE-A6583E7C2B8C}" type="presOf" srcId="{742D8F2C-5741-47D7-BAD4-F2B83F4A9BC5}" destId="{F1640BCC-7A06-4BA3-85B8-EB1B47A483E8}" srcOrd="0" destOrd="0" presId="urn:microsoft.com/office/officeart/2005/8/layout/radial2"/>
    <dgm:cxn modelId="{5FB4FEDF-C448-481F-99DF-9D20A0296616}" type="presOf" srcId="{4F0DB81C-CF8F-4E9D-85A5-2BBCABE43137}" destId="{7CB77706-1133-49A0-9CD4-108D86919F1E}" srcOrd="0" destOrd="0" presId="urn:microsoft.com/office/officeart/2005/8/layout/radial2"/>
    <dgm:cxn modelId="{C82A8454-8D8E-40A4-AB30-E18336F4DE03}" srcId="{742D8F2C-5741-47D7-BAD4-F2B83F4A9BC5}" destId="{4F0DB81C-CF8F-4E9D-85A5-2BBCABE43137}" srcOrd="0" destOrd="0" parTransId="{6213A76D-566C-4794-83C5-671E16CA9D57}" sibTransId="{7B7F5766-E46B-4C40-90C2-EA62D1EE21D2}"/>
    <dgm:cxn modelId="{9912F39F-34AC-4D65-91A7-75B66C7075D1}" type="presOf" srcId="{F922E38C-7119-4B14-A3B0-6FD62F8C1336}" destId="{7868F252-A4A1-4A22-BB0D-BDFC15186BD3}" srcOrd="0" destOrd="0" presId="urn:microsoft.com/office/officeart/2005/8/layout/radial2"/>
    <dgm:cxn modelId="{D5784966-FF4B-4B10-AEBC-93F9913C6452}" type="presParOf" srcId="{F1640BCC-7A06-4BA3-85B8-EB1B47A483E8}" destId="{4D1F2698-FD04-42DA-AFAB-FE62384F4BB3}" srcOrd="0" destOrd="0" presId="urn:microsoft.com/office/officeart/2005/8/layout/radial2"/>
    <dgm:cxn modelId="{77BDA169-3755-4FA8-8ACB-EB4F76349797}" type="presParOf" srcId="{4D1F2698-FD04-42DA-AFAB-FE62384F4BB3}" destId="{17ADE49E-6333-47A7-88AA-3552ECAB8F6C}" srcOrd="0" destOrd="0" presId="urn:microsoft.com/office/officeart/2005/8/layout/radial2"/>
    <dgm:cxn modelId="{157D5204-E8D0-4191-A186-FE55CECE8380}" type="presParOf" srcId="{17ADE49E-6333-47A7-88AA-3552ECAB8F6C}" destId="{1C46C3A0-733E-46F3-AD62-EF746EC1446D}" srcOrd="0" destOrd="0" presId="urn:microsoft.com/office/officeart/2005/8/layout/radial2"/>
    <dgm:cxn modelId="{A5EEAB86-4910-401C-AA58-546C94F61D8E}" type="presParOf" srcId="{17ADE49E-6333-47A7-88AA-3552ECAB8F6C}" destId="{B322D18D-F7B6-4C88-92EA-24D185BB2715}" srcOrd="1" destOrd="0" presId="urn:microsoft.com/office/officeart/2005/8/layout/radial2"/>
    <dgm:cxn modelId="{9206EAFB-E0FD-4F5F-9C77-573026BF77E5}" type="presParOf" srcId="{4D1F2698-FD04-42DA-AFAB-FE62384F4BB3}" destId="{2A7F1E9B-8A7E-4A9A-909C-963D5B82821B}" srcOrd="1" destOrd="0" presId="urn:microsoft.com/office/officeart/2005/8/layout/radial2"/>
    <dgm:cxn modelId="{D0B2F78E-2B98-45F7-8D63-C988CEA6251A}" type="presParOf" srcId="{4D1F2698-FD04-42DA-AFAB-FE62384F4BB3}" destId="{ACE73147-40DA-4A36-AEDB-2B06BE8764B8}" srcOrd="2" destOrd="0" presId="urn:microsoft.com/office/officeart/2005/8/layout/radial2"/>
    <dgm:cxn modelId="{C9D47E0C-C88A-426C-9445-B85D9FB7BFEC}" type="presParOf" srcId="{ACE73147-40DA-4A36-AEDB-2B06BE8764B8}" destId="{7CB77706-1133-49A0-9CD4-108D86919F1E}" srcOrd="0" destOrd="0" presId="urn:microsoft.com/office/officeart/2005/8/layout/radial2"/>
    <dgm:cxn modelId="{D27613D0-9CFA-4EE9-966F-9A50CAEF9CAC}" type="presParOf" srcId="{ACE73147-40DA-4A36-AEDB-2B06BE8764B8}" destId="{5257F3B9-3E67-4183-A57E-745EFC053DE2}" srcOrd="1" destOrd="0" presId="urn:microsoft.com/office/officeart/2005/8/layout/radial2"/>
    <dgm:cxn modelId="{3A3962A4-098C-4341-801A-093F6C65AEE4}" type="presParOf" srcId="{4D1F2698-FD04-42DA-AFAB-FE62384F4BB3}" destId="{A61E231D-8F5E-49B6-A991-7328EDED3E2E}" srcOrd="3" destOrd="0" presId="urn:microsoft.com/office/officeart/2005/8/layout/radial2"/>
    <dgm:cxn modelId="{D752BFFB-BA79-4B78-BA07-BC52C3225987}" type="presParOf" srcId="{4D1F2698-FD04-42DA-AFAB-FE62384F4BB3}" destId="{BA60209F-566C-42A2-BB80-6AA53525C0E9}" srcOrd="4" destOrd="0" presId="urn:microsoft.com/office/officeart/2005/8/layout/radial2"/>
    <dgm:cxn modelId="{0CEC4244-7175-4357-9ED8-BD8E9F7B705A}" type="presParOf" srcId="{BA60209F-566C-42A2-BB80-6AA53525C0E9}" destId="{87233BE1-E7FA-4037-A8FC-D6832F8702D1}" srcOrd="0" destOrd="0" presId="urn:microsoft.com/office/officeart/2005/8/layout/radial2"/>
    <dgm:cxn modelId="{2A3DC463-BD8E-424D-AA91-D3A8B679C80F}" type="presParOf" srcId="{BA60209F-566C-42A2-BB80-6AA53525C0E9}" destId="{C3DE292F-3D5D-4403-8FE3-B46C00C5BE79}" srcOrd="1" destOrd="0" presId="urn:microsoft.com/office/officeart/2005/8/layout/radial2"/>
    <dgm:cxn modelId="{6E627767-D40D-4089-B911-B2B5128682A2}" type="presParOf" srcId="{4D1F2698-FD04-42DA-AFAB-FE62384F4BB3}" destId="{7868F252-A4A1-4A22-BB0D-BDFC15186BD3}" srcOrd="5" destOrd="0" presId="urn:microsoft.com/office/officeart/2005/8/layout/radial2"/>
    <dgm:cxn modelId="{D7F9E3AB-1A2B-43B2-AB18-EB0D7205D59B}" type="presParOf" srcId="{4D1F2698-FD04-42DA-AFAB-FE62384F4BB3}" destId="{8718D061-8542-4A2C-BD58-1ED07D855B0D}" srcOrd="6" destOrd="0" presId="urn:microsoft.com/office/officeart/2005/8/layout/radial2"/>
    <dgm:cxn modelId="{0BE49EB9-7902-44E7-9E0B-C50B18A14780}" type="presParOf" srcId="{8718D061-8542-4A2C-BD58-1ED07D855B0D}" destId="{874B0C35-228A-4472-9A15-313B7308F1F6}" srcOrd="0" destOrd="0" presId="urn:microsoft.com/office/officeart/2005/8/layout/radial2"/>
    <dgm:cxn modelId="{DC0FCD3E-6F5F-4F37-9113-C3C836BB8318}" type="presParOf" srcId="{8718D061-8542-4A2C-BD58-1ED07D855B0D}" destId="{265A3FC0-EC07-4C59-9E1C-25902F41A364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68F252-A4A1-4A22-BB0D-BDFC15186BD3}">
      <dsp:nvSpPr>
        <dsp:cNvPr id="0" name=""/>
        <dsp:cNvSpPr/>
      </dsp:nvSpPr>
      <dsp:spPr>
        <a:xfrm rot="1765562">
          <a:off x="1193915" y="2579566"/>
          <a:ext cx="1213468" cy="63105"/>
        </a:xfrm>
        <a:custGeom>
          <a:avLst/>
          <a:gdLst/>
          <a:ahLst/>
          <a:cxnLst/>
          <a:rect l="0" t="0" r="0" b="0"/>
          <a:pathLst>
            <a:path>
              <a:moveTo>
                <a:pt x="0" y="31552"/>
              </a:moveTo>
              <a:lnTo>
                <a:pt x="1213468" y="3155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E231D-8F5E-49B6-A991-7328EDED3E2E}">
      <dsp:nvSpPr>
        <dsp:cNvPr id="0" name=""/>
        <dsp:cNvSpPr/>
      </dsp:nvSpPr>
      <dsp:spPr>
        <a:xfrm>
          <a:off x="1272190" y="1912663"/>
          <a:ext cx="1024067" cy="63105"/>
        </a:xfrm>
        <a:custGeom>
          <a:avLst/>
          <a:gdLst/>
          <a:ahLst/>
          <a:cxnLst/>
          <a:rect l="0" t="0" r="0" b="0"/>
          <a:pathLst>
            <a:path>
              <a:moveTo>
                <a:pt x="0" y="31552"/>
              </a:moveTo>
              <a:lnTo>
                <a:pt x="1024067" y="3155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F1E9B-8A7E-4A9A-909C-963D5B82821B}">
      <dsp:nvSpPr>
        <dsp:cNvPr id="0" name=""/>
        <dsp:cNvSpPr/>
      </dsp:nvSpPr>
      <dsp:spPr>
        <a:xfrm rot="19834438">
          <a:off x="1193915" y="1245760"/>
          <a:ext cx="1213468" cy="63105"/>
        </a:xfrm>
        <a:custGeom>
          <a:avLst/>
          <a:gdLst/>
          <a:ahLst/>
          <a:cxnLst/>
          <a:rect l="0" t="0" r="0" b="0"/>
          <a:pathLst>
            <a:path>
              <a:moveTo>
                <a:pt x="0" y="31552"/>
              </a:moveTo>
              <a:lnTo>
                <a:pt x="1213468" y="3155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2D18D-F7B6-4C88-92EA-24D185BB2715}">
      <dsp:nvSpPr>
        <dsp:cNvPr id="0" name=""/>
        <dsp:cNvSpPr/>
      </dsp:nvSpPr>
      <dsp:spPr>
        <a:xfrm>
          <a:off x="-661641" y="792084"/>
          <a:ext cx="2559972" cy="2304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77706-1133-49A0-9CD4-108D86919F1E}">
      <dsp:nvSpPr>
        <dsp:cNvPr id="0" name=""/>
        <dsp:cNvSpPr/>
      </dsp:nvSpPr>
      <dsp:spPr>
        <a:xfrm>
          <a:off x="1959554" y="1231"/>
          <a:ext cx="2219617" cy="1120877"/>
        </a:xfrm>
        <a:prstGeom prst="ellipse">
          <a:avLst/>
        </a:prstGeom>
        <a:solidFill>
          <a:srgbClr val="0000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анализ возрастного состава</a:t>
          </a:r>
          <a:endParaRPr lang="ru-RU" sz="1100" b="0" i="0" kern="1200" baseline="0" dirty="0"/>
        </a:p>
      </dsp:txBody>
      <dsp:txXfrm>
        <a:off x="1959554" y="1231"/>
        <a:ext cx="2219617" cy="1120877"/>
      </dsp:txXfrm>
    </dsp:sp>
    <dsp:sp modelId="{87233BE1-E7FA-4037-A8FC-D6832F8702D1}">
      <dsp:nvSpPr>
        <dsp:cNvPr id="0" name=""/>
        <dsp:cNvSpPr/>
      </dsp:nvSpPr>
      <dsp:spPr>
        <a:xfrm>
          <a:off x="2296257" y="1383777"/>
          <a:ext cx="2960327" cy="1120877"/>
        </a:xfrm>
        <a:prstGeom prst="ellipse">
          <a:avLst/>
        </a:prstGeom>
        <a:solidFill>
          <a:srgbClr val="0000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количественный и тематический анализ </a:t>
          </a:r>
          <a:r>
            <a:rPr lang="ru-RU" sz="1100" kern="1200" dirty="0" smtClean="0"/>
            <a:t>диссертаций, защищенных </a:t>
          </a:r>
          <a:r>
            <a:rPr lang="ru-RU" sz="1100" b="0" i="0" kern="1200" baseline="0" dirty="0" smtClean="0"/>
            <a:t>внутри школы</a:t>
          </a:r>
          <a:endParaRPr lang="ru-RU" sz="1100" b="0" i="0" kern="1200" baseline="0" dirty="0"/>
        </a:p>
      </dsp:txBody>
      <dsp:txXfrm>
        <a:off x="2296257" y="1383777"/>
        <a:ext cx="2960327" cy="1120877"/>
      </dsp:txXfrm>
    </dsp:sp>
    <dsp:sp modelId="{874B0C35-228A-4472-9A15-313B7308F1F6}">
      <dsp:nvSpPr>
        <dsp:cNvPr id="0" name=""/>
        <dsp:cNvSpPr/>
      </dsp:nvSpPr>
      <dsp:spPr>
        <a:xfrm>
          <a:off x="1959554" y="2766322"/>
          <a:ext cx="2219617" cy="1120877"/>
        </a:xfrm>
        <a:prstGeom prst="ellipse">
          <a:avLst/>
        </a:prstGeom>
        <a:solidFill>
          <a:srgbClr val="0000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анализ педагогической деятельности</a:t>
          </a:r>
          <a:endParaRPr lang="ru-RU" sz="1100" b="0" i="0" kern="1200" baseline="0" dirty="0"/>
        </a:p>
      </dsp:txBody>
      <dsp:txXfrm>
        <a:off x="1959554" y="2766322"/>
        <a:ext cx="2219617" cy="1120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0.47919</cdr:x>
      <cdr:y>0.30047</cdr:y>
    </cdr:from>
    <cdr:to>
      <cdr:x>0.52362</cdr:x>
      <cdr:y>0.36943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105464" y="1233256"/>
          <a:ext cx="288003" cy="283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0.61146</cdr:x>
      <cdr:y>0.59635</cdr:y>
    </cdr:from>
    <cdr:to>
      <cdr:x>0.66702</cdr:x>
      <cdr:y>0.68407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962720" y="2447702"/>
          <a:ext cx="360069" cy="360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0.47919</cdr:x>
      <cdr:y>0.73559</cdr:y>
    </cdr:from>
    <cdr:to>
      <cdr:x>0.53465</cdr:x>
      <cdr:y>0.82197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105464" y="3019206"/>
          <a:ext cx="359441" cy="35452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0.63351</cdr:x>
      <cdr:y>0.24825</cdr:y>
    </cdr:from>
    <cdr:to>
      <cdr:x>0.68907</cdr:x>
      <cdr:y>0.33597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105596" y="1018942"/>
          <a:ext cx="360068" cy="360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48000" cap="flat" cmpd="thickThin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Verdan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Verdan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Verdan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Verdan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Verdan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Verdan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Verdan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Verdan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Verdana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0.6583</cdr:x>
      <cdr:y>0.09359</cdr:y>
    </cdr:from>
    <cdr:to>
      <cdr:x>0.70035</cdr:x>
      <cdr:y>0.17849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072098" y="357190"/>
          <a:ext cx="323990" cy="3240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0.57485</cdr:x>
      <cdr:y>0.16847</cdr:y>
    </cdr:from>
    <cdr:to>
      <cdr:x>0.6169</cdr:x>
      <cdr:y>0.25337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429156" y="642942"/>
          <a:ext cx="323989" cy="32401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0.74175</cdr:x>
      <cdr:y>0.18719</cdr:y>
    </cdr:from>
    <cdr:to>
      <cdr:x>0.7838</cdr:x>
      <cdr:y>0.27208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715040" y="714380"/>
          <a:ext cx="323989" cy="3239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0.84374</cdr:x>
      <cdr:y>0.22462</cdr:y>
    </cdr:from>
    <cdr:to>
      <cdr:x>0.88579</cdr:x>
      <cdr:y>0.30952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500858" y="857256"/>
          <a:ext cx="323990" cy="3240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0.25961</cdr:x>
      <cdr:y>0.14975</cdr:y>
    </cdr:from>
    <cdr:to>
      <cdr:x>0.30166</cdr:x>
      <cdr:y>0.23465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00264" y="571504"/>
          <a:ext cx="323989" cy="32401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0.53777</cdr:x>
      <cdr:y>0.22462</cdr:y>
    </cdr:from>
    <cdr:to>
      <cdr:x>0.57982</cdr:x>
      <cdr:y>0.30952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143404" y="857256"/>
          <a:ext cx="323989" cy="3240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0AAC-9405-4BF5-A38D-335BEBC07A4C}" type="datetimeFigureOut">
              <a:rPr lang="ru-RU" smtClean="0"/>
              <a:pPr/>
              <a:t>24-июн-2013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FBA5-FA6A-4C1B-B11B-63FACF569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Советская наука сформировала большое количество научных школ. Результаты этих теоретических исследований и практических разработок легли в основу развития авиа – и машиностроения, космических технологий,  сельского хозяйства,  пищевой и перерабатывающей промышленности, биотехнологии, химии высокомолекулярных соединений, биофизики. Значимость и масштабность исследований советских научных школ привело к международному признанию советской науки во многих научных областях.  За 55 летний период научной деятельности в Пущинском Научном Центре РАН сложилось несколько поколений научных школ, ведущих исследования на мировом уровне. На наш взгляд, изучение этого вопроса именно в Пущино, история которого насчитывает около 60-ти лет, дает нам наилучший шанс проследить становление, развитие и, в некоторых случаях, угасание деятельности этих научных сообществ. Поэтому в настоящее время сотрудниками Центральной библиотеки в (ЦБП) – отдел БЕН РАН – при поддержке гранта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РГНФ № 12-03-00025а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ведется большая работа в этом направлении. Несколько слов о том, что сделано на сегодня: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не признать, что лидер школы не всегда является самым талантливым учителем молодого поколения, поэтому вторым условием стало определение количества диссертаций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защищенных под руководством лидера школы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как наиболее влиятельного учителя в коллективе.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чем говорят цифры: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Наименьшее количество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руководством лидере 9% -</a:t>
            </a:r>
            <a:r>
              <a:rPr lang="ru-RU" sz="1200" dirty="0" smtClean="0"/>
              <a:t>в данном научном коллективе присутствует сразу нескольких крупных ученых , 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молодой лидер недавно сменила основателя и руководителя школ.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- 71%!! -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 оформилась созданием группы в 1990 г, </a:t>
            </a:r>
            <a:r>
              <a:rPr lang="ru-RU" sz="1200" dirty="0" smtClean="0"/>
              <a:t>в состав входят молодые сотрудники, которые недавно защитившиеся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- 14% школа на основе СКБ - занимающегося разработками прикладного характера </a:t>
            </a:r>
            <a:r>
              <a:rPr lang="ru-RU" sz="1200" dirty="0" smtClean="0"/>
              <a:t>: на 13 человек за весь период жизни школы – опубликовано 176 публикаций и 77(!) патентов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След направление- 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оличество защитившихся в школе сотрудников и оставшихся в ней работать в дальнейшем -  как показатель жизнеспособности школы.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- 6% - </a:t>
            </a:r>
            <a:r>
              <a:rPr lang="ru-RU" sz="1200" dirty="0" smtClean="0"/>
              <a:t>36 защит, 20 – под руководством лидера и всего 2 человека остались в школе…кузница кадров школа </a:t>
            </a:r>
            <a:r>
              <a:rPr lang="ru-RU" sz="1200" dirty="0" err="1" smtClean="0"/>
              <a:t>Шноля</a:t>
            </a:r>
            <a:r>
              <a:rPr lang="ru-RU" sz="1200" dirty="0" smtClean="0"/>
              <a:t> С.Э.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- 64%  - </a:t>
            </a:r>
            <a:r>
              <a:rPr lang="ru-RU" sz="1200" dirty="0" smtClean="0"/>
              <a:t>из 9 сотрудников, защитившихся в данной школе - 6 продолжили работать в этой школе.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 оформилась созданием группы функциональной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геномики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1998 году и отпочковалась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свою очередь от школы  «Механизмы регуляции экспрессии генома прокариот.»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/>
              <a:t>Школы с показателями 21-27и24% - Пятая</a:t>
            </a:r>
            <a:r>
              <a:rPr lang="ru-RU" sz="1200" baseline="0" dirty="0" smtClean="0"/>
              <a:t> часть сотрудников – остались работать в школах после защиты </a:t>
            </a:r>
            <a:r>
              <a:rPr lang="ru-RU" sz="1200" dirty="0" smtClean="0"/>
              <a:t>Руководят школами –потому что</a:t>
            </a:r>
            <a:r>
              <a:rPr lang="ru-RU" sz="1200" baseline="0" dirty="0" smtClean="0"/>
              <a:t> это </a:t>
            </a:r>
            <a:r>
              <a:rPr lang="ru-RU" sz="1200" dirty="0" smtClean="0"/>
              <a:t>крупные ученые – остаться работать под их  руководством- большая удача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/>
              <a:t>5% в состав школы включены</a:t>
            </a:r>
            <a:r>
              <a:rPr lang="ru-RU" sz="1200" baseline="0" dirty="0" smtClean="0"/>
              <a:t> только заслуженные ученые – заведующие лабораториями, молодых не учитывают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Т.о. в большинстве научных школ от 10 до 27% защитившихся аспирантов – продолжили научные традиции коллектива.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Процесс в пополнения научных кадров в научной школе не должен ограничиваться собственными нуждами, уменьшая тем самым ее методическую и педагогическую роль.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Выявить тех, кто защитил диссертации под руководством сотрудников школ и сегодня сам оказался в роли научного руководителя.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Т.о. в большинстве научных школ защитившиеся аспиранты – стали педагогами и научными руководителями.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Изучая жизнь научной школы, нельзя с уверенностью сказать, какова будет судьба исследований, станут ли они полезным с прикладной точки зрения, или будут шагом в теоретическом плане, или утратят свою актуальность с появлением новых знаний. Однако, превращение исследовательского коллектива в научную школу, дает ему возможность не только вырабатывать новые знания, но и  сформировать новых исследователей, увеличивая продолжительности жизни самого научного коллектива[2]. Что касается Пущинского научного центра,  то перед нами вполне позитивная картина современного состояния научных школ. Во-первых, из всех действующих на сегодня школ, нет ни одной, которая не имела бы  в своем составе молодых сотрудников. Во-вторых, во всех школах в большей или меньшей степени, продолжаются защищаться диссертации, остаются работать молодые ученые. В-третьих, практически в каждой школе прослеживается та преемственность поколений, которая помогает научному сообществу передавать свои знания из поколения в поколение, превращая ученика в педагога и хранителя научных традиций</a:t>
            </a:r>
          </a:p>
          <a:p>
            <a:endParaRPr lang="ru-RU" dirty="0" smtClean="0"/>
          </a:p>
          <a:p>
            <a:r>
              <a:rPr lang="ru-RU" dirty="0" smtClean="0"/>
              <a:t>Данные исключительно для научных школ –т.к.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данном случае мы используем не</a:t>
            </a:r>
            <a:r>
              <a:rPr lang="ru-RU" baseline="0" dirty="0" smtClean="0"/>
              <a:t> процентные, а количественные показатели – выявляя тем самым роль научных школ – как </a:t>
            </a:r>
            <a:r>
              <a:rPr lang="ru-RU" dirty="0" smtClean="0"/>
              <a:t>Нельзя судить по одному показателю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всех научных школ, руководители, основной состав сотрудников, определены основные направления работы, собраны данные о публикациях, полученных грантах, премиях, наградах.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была подготовлена библиография его научных трудов с использованием отечественных и зарубежных баз данных (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, </a:t>
            </a:r>
            <a:r>
              <a:rPr lang="ru-RU" dirty="0" err="1" smtClean="0"/>
              <a:t>Medline</a:t>
            </a:r>
            <a:r>
              <a:rPr lang="ru-RU" dirty="0" smtClean="0"/>
              <a:t>, ООО «Научная электронная библиотека»),  </a:t>
            </a:r>
            <a:r>
              <a:rPr lang="ru-RU" b="1" dirty="0" smtClean="0"/>
              <a:t>а так же с использованием баз, генерируемых ЦБП</a:t>
            </a:r>
            <a:r>
              <a:rPr lang="ru-RU" dirty="0" smtClean="0"/>
              <a:t>:  «База данных трудов сотрудников Института теоретической и экспериментальной биофизики РАН (ИТЭБ РАН)», «База данных трудов сотрудников Института биофизики клетки (ИБК РАН)» и «База данных труды сотрудников Института биофизики 1965-1972гг».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</a:rPr>
              <a:t>На сегодня - </a:t>
            </a:r>
            <a:r>
              <a:rPr lang="ru-RU" b="1" dirty="0" smtClean="0">
                <a:solidFill>
                  <a:schemeClr val="bg1"/>
                </a:solidFill>
              </a:rPr>
              <a:t>для 12 научных школ четырех институтов был проведен </a:t>
            </a:r>
            <a:r>
              <a:rPr lang="ru-RU" sz="1200" b="1" dirty="0" smtClean="0">
                <a:solidFill>
                  <a:schemeClr val="bg1"/>
                </a:solidFill>
              </a:rPr>
              <a:t>библиометрический анализ публикационной активности сотрудников – 152 человека</a:t>
            </a:r>
            <a:r>
              <a:rPr lang="en-US" sz="1200" b="1" dirty="0" smtClean="0">
                <a:solidFill>
                  <a:schemeClr val="bg1"/>
                </a:solidFill>
              </a:rPr>
              <a:t>  -</a:t>
            </a:r>
            <a:r>
              <a:rPr lang="ru-RU" dirty="0" smtClean="0"/>
              <a:t> выявлены цитирование, индекс </a:t>
            </a:r>
            <a:r>
              <a:rPr lang="ru-RU" dirty="0" err="1" smtClean="0"/>
              <a:t>хирша</a:t>
            </a:r>
            <a:r>
              <a:rPr lang="ru-RU" dirty="0" smtClean="0"/>
              <a:t>, наиболее цитируемые публикации</a:t>
            </a:r>
            <a:r>
              <a:rPr lang="en-US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каждого ученого был собран список его публикаций и их цитирование, установлены международные связи,  выявлены журналы, в которых печатались результаты работ участников научных школ, определена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динамика публикационной активности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 годам.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научного Центра биологических исследований в  1956 было обусловлено необходимостью развития на мировом уровне фундаментальной науки - особенно молекулярной биологии. В этой связи в Центр были приглашены как перспективные молодые ученые, так и ученые с мировыми именами; они  с одной стороны, привезли с собой базовые научные направления, которые разрабатывали в дальнейшем, с другой стороны, произошло зарождение новых направлений уже внутри новых созданных лабораторий и институтов. Все же, и то и другое происходило примерно в одно время, что дает возможность не только анализировать отдельные школы, но и сравнивать их по некоторым показателям. В качестве примера, можно продемонстрировать сравнительный анализ 3-х научных школ, основанных одним человеком - замечательным ученым академиком Франком Г.М.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диаграмма наглядно демонстрирует, что школа «Механизмы биологической подвижности: фундаментальные и прикладные направления исследований» образовалась позже других, однако в последние годы она испытывает настоящий подъем в своем развитии, далеко опережая две остальные по количеству печатных работ.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смотря на то, что численный состав школ сильно варьирует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патентную работу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этих коллективах проводит примерно одинаковое количество человек, что позволяет нам сравнивать патентную активность рассматриваемых школ. Анализируя данные таблицы 3, можно с уверенностью сказать, что «Космофизические корреляции …» ведет работу в теоретических областях, а  школы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Биосинергетика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…» и «Механизмы биологической подвижности…» – в прикладных.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сравнивать показатели школ? Разные институты, тематики направления, состав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Автоколебания в системе энергообеспечения клеток" насчитывает 887 записей; для школы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Биосинергетика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механизмы самоорганизации в диффузионно-контролируемых системах» - 646 записей, для школы «Роль почвы в биогеохимических циклах элементов» - 753 публикации.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Автоколебания в системе энергообеспечения клеток" ИТЭБ РАН - за годы ее деятельности, было зарегистрировано 10 патентов и авторских свидетельств; школа « Роль почвы в биогеохимических циклах элементов»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ИФХиБПП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РАН - 13 патентов, школа «Биомедицинская инженерия» ИБП РАН - 77 патентов.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Рассматривать становление и развитие научных школ отдельно взятого города процесс увлекательный, однако, как в любом исследовании, возникает вопрос: имеются ли у подобного исследования, кроме исторической ценности, какие-либо перспективы.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проанализировать «виды на будущее», вернемся немного к истории. К середине 90-х годов XX века научное сообщество осталось без должной поддержки государства – как в финансовом, так и в психологическом аспекте. Отсутствие денежного обеспечения исследований, ухудшение материально-технической и информационной оснащённости науки, отъезд за границу высококвалифицированных специалистов и научной молодежи привели к тому, что главной задачей научного сообщества стало самосохранение.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следствие сложившейся ситуации, тут же пришли в упадок и научные разработки,  и наукоемкое производство, а в дальнейшем, образовалась возрастная диспропорция в научно-педагогических коллективах и угроза потери преемственности научных поколений. Поскольку многолетняя плодотворная деятельность научных школ не только положительно воздействовала на научно-технический прогресс, но и являлась важнейшей формой подготовки научных кадров, в 1996 году было принято решение о поддержки ведущих научных школ России. С учетом этой проблемы, нами была сформулирована тема сегодняшнего исследования: изучить научно - методическую и педагогическую деятельность научных школ Пущинского Научного Центра, как предпосылку кадрового состава российской науки </a:t>
            </a:r>
          </a:p>
          <a:p>
            <a:pPr marL="0" marR="0" lvl="0" indent="9048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работа включает для каждой школы три направления: </a:t>
            </a:r>
            <a:endParaRPr kumimoji="0" lang="ru-RU" sz="16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indent="90488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возрастного состава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indent="90488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количественный и тематический анализ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диссертаций, защищенных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 школы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1" indent="90488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педагогической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будущем.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первому направлению, в качестве примера, приведен анализ возрастного состава Института Теоретической и Экспериментальной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Биолофизики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РАН, имеющего наибольшее количество научных школ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видим, что возраст основного состава сотрудников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40 до 65 лет – эта тенденция сохраняется для большинства научных школ.(в данном случае мы изучили 4 института 12 школ)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первый взгляд, единственным коллективом, возраст всех сотрудников которой более 60 лет, является школой «Автоколебания в системе энергообеспечения клеток».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изучили другие факторы научной активности внутри школы за период 10-15 последних лет: количество патентов, публикаций, диссертаций. При более детальном изучении трудов данной школы нами выяснено, что в период с 2000- 2013 года сотрудниками было опубликовано 1 патент и 206 публикаций, из которых 129 статей, в той или иной мере, продолжала научную тематику, заложенную в основе создания школы (Са2+ - транспортирующие системы, трансмембранный поток, кислород в регуляции программируемой гибели клеток и др.), 12 работ были опубликованы в материалах научной конференции молодых ученых «Биология - наука 21 века» за разные годы. Таким образом, у нас нет основания полагать, что данная школа находится на стадии угасания и не имеет последователей среди молодого поколения. В целом, наибольшее количество сотрудников для всех рассмотренных школ находятся в наиболее продуктивном возрасте 41-65 лет,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Однако и в том и в другом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случае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имеет место разнообразие подходов к введению в состав школы новых сотрудников: одни руководители считают, что следует брать во внимание всех сотрудников, работающих по тематике, включая аспирантов и магистрантов, другие - предпочитают ограничить состав только опытными учеными.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Поэтому, чтобы судить о современном состоянии, необходимо принимать в расчет различные факторы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 по изученным институтам возрастной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представлен на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При подсчете нами учитывались:</a:t>
            </a:r>
          </a:p>
          <a:p>
            <a:r>
              <a:rPr lang="ru-RU" sz="1200" dirty="0" smtClean="0"/>
              <a:t> - не все диссертации, а только защищенные </a:t>
            </a:r>
            <a:r>
              <a:rPr lang="ru-RU" sz="1200" b="1" dirty="0" smtClean="0"/>
              <a:t>сотрудниками</a:t>
            </a:r>
            <a:r>
              <a:rPr lang="ru-RU" sz="1200" dirty="0" smtClean="0"/>
              <a:t> в составе школ с 1965 года, т.е. со времени основания институтов и формирования научных школ(т.е не все защиты, а только самих сотрудников)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нас интересовало не столько общее количество диссертаций, как активность диссертационной деятельности за последние годы.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dirty="0" smtClean="0"/>
              <a:t>Что стоит за цифрами?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школа – наиболее стабильные защиты, 12 за 30 лет и 7 за последние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2и 4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/>
              <a:t>75% диссертаций защищены в последние годы,  половина сотрудников моложе 40 лет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3 </a:t>
            </a:r>
            <a:r>
              <a:rPr lang="ru-RU" sz="1200" dirty="0" err="1" smtClean="0"/>
              <a:t>шк</a:t>
            </a:r>
            <a:r>
              <a:rPr lang="ru-RU" sz="1200" dirty="0" smtClean="0"/>
              <a:t> - 5 человек в составе школы(4 защитил и </a:t>
            </a:r>
            <a:r>
              <a:rPr lang="ru-RU" sz="1200" dirty="0" err="1" smtClean="0"/>
              <a:t>докт</a:t>
            </a:r>
            <a:r>
              <a:rPr lang="ru-RU" sz="1200" dirty="0" smtClean="0"/>
              <a:t> </a:t>
            </a:r>
            <a:r>
              <a:rPr lang="ru-RU" sz="1200" dirty="0" err="1" smtClean="0"/>
              <a:t>и</a:t>
            </a:r>
            <a:r>
              <a:rPr lang="ru-RU" sz="1200" dirty="0" smtClean="0"/>
              <a:t> </a:t>
            </a:r>
            <a:r>
              <a:rPr lang="ru-RU" sz="1200" dirty="0" err="1" smtClean="0"/>
              <a:t>канд</a:t>
            </a:r>
            <a:r>
              <a:rPr lang="ru-RU" sz="1200" dirty="0" smtClean="0"/>
              <a:t>), из 5 -4-доктора наук, 3 из них - самые молодые доктора наук в школах института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Пущино – является не только ведущим научно-исследовательским центром страны в области физико-химической биологии, но и осуществляет масштабную </a:t>
            </a:r>
            <a:r>
              <a:rPr lang="ru-RU" sz="1200" dirty="0" err="1" smtClean="0"/>
              <a:t>методико</a:t>
            </a:r>
            <a:r>
              <a:rPr lang="ru-RU" sz="1200" dirty="0" smtClean="0"/>
              <a:t> – педагогическую работу. Так в базе данных диссертаций нашей библиотеки находятся авторефераты из 61 города России и Советского Союза.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Таблица на слайде представляет </a:t>
            </a:r>
            <a:r>
              <a:rPr lang="ru-RU" b="1" dirty="0" smtClean="0">
                <a:solidFill>
                  <a:prstClr val="black"/>
                </a:solidFill>
              </a:rPr>
              <a:t>Общее  количество диссертаций защищенных  в школах начиная с 1965 года – как показатель диссертационной активности школы</a:t>
            </a:r>
            <a:endParaRPr lang="ru-RU" sz="12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FBA5-FA6A-4C1B-B11B-63FACF5695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2931" y="740577"/>
            <a:ext cx="9021537" cy="3192479"/>
          </a:xfrm>
          <a:prstGeom prst="rect">
            <a:avLst/>
          </a:prstGeom>
          <a:solidFill>
            <a:srgbClr val="000066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6967" y="548680"/>
            <a:ext cx="9021537" cy="176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gradFill flip="none" rotWithShape="1">
            <a:gsLst>
              <a:gs pos="0">
                <a:srgbClr val="000066"/>
              </a:gs>
              <a:gs pos="22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30485" y="1007017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30219" y="107902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н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gradFill flip="none" rotWithShape="1">
            <a:gsLst>
              <a:gs pos="0">
                <a:srgbClr val="000066"/>
              </a:gs>
              <a:gs pos="7000">
                <a:schemeClr val="accent2">
                  <a:lumMod val="60000"/>
                  <a:lumOff val="40000"/>
                  <a:shade val="67500"/>
                  <a:satMod val="115000"/>
                  <a:alpha val="29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755560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65312" y="69755"/>
            <a:ext cx="9000000" cy="766957"/>
          </a:xfrm>
          <a:prstGeom prst="roundRect">
            <a:avLst>
              <a:gd name="adj" fmla="val 21961"/>
            </a:avLst>
          </a:prstGeom>
          <a:solidFill>
            <a:srgbClr val="000066"/>
          </a:solidFill>
          <a:ln w="38100" cap="sq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65313" y="69755"/>
            <a:ext cx="9013372" cy="406917"/>
          </a:xfrm>
          <a:prstGeom prst="roundRect">
            <a:avLst>
              <a:gd name="adj" fmla="val 21961"/>
            </a:avLst>
          </a:prstGeom>
          <a:solidFill>
            <a:srgbClr val="000066"/>
          </a:solidFill>
          <a:ln w="6350" cap="sq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начало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DA26E8-234A-476C-84D3-77809E57D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04" r:id="rId2"/>
    <p:sldLayoutId id="2147483808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5" r:id="rId14"/>
    <p:sldLayoutId id="2147483806" r:id="rId15"/>
    <p:sldLayoutId id="2147483807" r:id="rId16"/>
    <p:sldLayoutId id="2147483759" r:id="rId17"/>
    <p:sldLayoutId id="2147483757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prizvanie.ru/luchshie-vrachi-rossii/laureaty/411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isiknowledge.com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library.ru/defaultx.asp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www.ncbi.nlm.nih.gov/sites/entrez?db=pubmed&amp;cmd=search&amp;term=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373616" cy="2209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НАУЧНЫЕ ШКОЛЫ ПУЩИНСКОГО НАУЧНОГО ЦЕНТРА В КОНТЕКСТЕ МЕТОДИКО ПЕДАГОГИЧЕСКОЙ ДЕЯТЕЛЬНОСТИ.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560234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Бескаравайная Е.В., 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</a:rPr>
              <a:t>Харыбина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 Т.Н.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21288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cs typeface="Kokila" pitchFamily="34" charset="0"/>
              </a:rPr>
              <a:t>Таруса</a:t>
            </a:r>
            <a:r>
              <a:rPr lang="ru-RU" sz="2400" dirty="0" smtClean="0"/>
              <a:t> - 2013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26E8-234A-476C-84D3-77809E57D3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941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педагогической деятельности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Пущино – является не только ведущим научно-исследовательским центром страны в области физико-химической биологии, но и осуществляет масштабную </a:t>
            </a:r>
            <a:r>
              <a:rPr lang="ru-RU" sz="1400" dirty="0" err="1" smtClean="0"/>
              <a:t>методико</a:t>
            </a:r>
            <a:r>
              <a:rPr lang="ru-RU" sz="1400" dirty="0" smtClean="0"/>
              <a:t> – педагогическую работу. Так в базе данных диссертаций нашей библиотеки находятся авторефераты из 61 города России и Советского Союза. 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08775" y="468462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28662" y="2143116"/>
          <a:ext cx="7678350" cy="4079998"/>
        </p:xfrm>
        <a:graphic>
          <a:graphicData uri="http://schemas.openxmlformats.org/drawingml/2006/table">
            <a:tbl>
              <a:tblPr/>
              <a:tblGrid>
                <a:gridCol w="6215106"/>
                <a:gridCol w="146324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диссертации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I.  Кальциевая система внутриклеточной сигнализации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II.  Механизмы регуляции экспрессии генома прокариот. Код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промоторно-полимеразного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узнавания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III.  Многофункциональность регуляторных элементов генома в модуляции структурного состояния хроматина и экспрессии генов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IV.  Молекулярная физиология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хемосенсорных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клеток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IX. 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Биосинергетика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V.  Рецепция сигналов химической и физической природы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VI.  Биомедицинская инженерия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VII.   Космофизические корреляции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VIII.   Автоколебания в системе энергообеспечения клеток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X.  Механизмы биологической подвижности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XI.  Механизмы функционирования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септо-гиппокампальной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системы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XII.  Регуляторное воздействие супероксида и H2O2 на митохондрии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vitro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vivo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71800" y="2924944"/>
            <a:ext cx="3600400" cy="203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Общее  количество диссертаций защищенных  в школах начиная с 1965 года – как показатель диссертационной активности 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5253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/>
        </p:nvGraphicFramePr>
        <p:xfrm>
          <a:off x="323528" y="1052736"/>
          <a:ext cx="64807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26064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Роль лидера - как наиболее влиятельного учителя в коллективе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8184" y="2348880"/>
            <a:ext cx="266429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Самая молодая школа - группа сотрудников единомышленников, создали новую школу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01208"/>
            <a:ext cx="4176464" cy="1323439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Т.о.: В большинстве школ - Лидер выступает,  как наиболее влиятельный педагог. Около половины диссертаций – под его руководством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635897" y="1124744"/>
            <a:ext cx="5256583" cy="1368152"/>
            <a:chOff x="4359063" y="4077071"/>
            <a:chExt cx="5181489" cy="130596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516216" y="4077071"/>
              <a:ext cx="3024336" cy="10282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600" dirty="0" smtClean="0"/>
                <a:t>в данном научном коллективе присутствует сразу нескольких крупных ученых</a:t>
              </a:r>
              <a:endParaRPr lang="ru-RU" sz="1600" dirty="0"/>
            </a:p>
          </p:txBody>
        </p:sp>
        <p:cxnSp>
          <p:nvCxnSpPr>
            <p:cNvPr id="26" name="Прямая со стрелкой 25"/>
            <p:cNvCxnSpPr>
              <a:stCxn id="24" idx="1"/>
            </p:cNvCxnSpPr>
            <p:nvPr/>
          </p:nvCxnSpPr>
          <p:spPr>
            <a:xfrm flipH="1">
              <a:off x="4359063" y="4591198"/>
              <a:ext cx="2157153" cy="79183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39552" y="4509120"/>
            <a:ext cx="3528392" cy="1941314"/>
            <a:chOff x="5580112" y="476672"/>
            <a:chExt cx="3528392" cy="194131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580112" y="1340768"/>
              <a:ext cx="3528392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600" dirty="0" smtClean="0"/>
                <a:t>СКБ: на 13 человек за весь период жизни школы – опубликовано 176 публикаций и 77(!) патентов. </a:t>
              </a:r>
              <a:endParaRPr lang="ru-RU" sz="1600" dirty="0"/>
            </a:p>
          </p:txBody>
        </p:sp>
        <p:cxnSp>
          <p:nvCxnSpPr>
            <p:cNvPr id="32" name="Прямая со стрелкой 31"/>
            <p:cNvCxnSpPr>
              <a:stCxn id="28" idx="0"/>
            </p:cNvCxnSpPr>
            <p:nvPr/>
          </p:nvCxnSpPr>
          <p:spPr>
            <a:xfrm flipV="1">
              <a:off x="7344308" y="476672"/>
              <a:ext cx="1188132" cy="86409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>
            <a:stCxn id="33" idx="1"/>
          </p:cNvCxnSpPr>
          <p:nvPr/>
        </p:nvCxnSpPr>
        <p:spPr>
          <a:xfrm flipH="1" flipV="1">
            <a:off x="4860032" y="2276872"/>
            <a:ext cx="1368152" cy="6106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28184" y="3717032"/>
            <a:ext cx="26642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в состав школы входят молодые сотрудники, которые недавно защитившиеся</a:t>
            </a:r>
            <a:endParaRPr lang="ru-RU" sz="1600" dirty="0"/>
          </a:p>
        </p:txBody>
      </p:sp>
      <p:cxnSp>
        <p:nvCxnSpPr>
          <p:cNvPr id="16" name="Прямая со стрелкой 15"/>
          <p:cNvCxnSpPr>
            <a:stCxn id="15" idx="1"/>
          </p:cNvCxnSpPr>
          <p:nvPr/>
        </p:nvCxnSpPr>
        <p:spPr>
          <a:xfrm rot="10800000">
            <a:off x="4860032" y="3717034"/>
            <a:ext cx="1368152" cy="6617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76456" y="64533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11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642910" y="1785926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11960" y="50141"/>
            <a:ext cx="4680520" cy="7386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оличество защитившихся в школе сотрудников и оставшихся в ней работать в дальнейшем -  как показатель жизнеспособности школы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512" y="2492896"/>
            <a:ext cx="16561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Сотрудники, оставшиеся работать в школе, после защиты (%).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3888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Преемственность поколений -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980729"/>
            <a:ext cx="3456384" cy="738664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из 9 сотрудников, защитившихся в данной школе - 6 продолжили работать в этой школе</a:t>
            </a:r>
            <a:endParaRPr lang="ru-RU" sz="1400" dirty="0"/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flipH="1">
            <a:off x="6228184" y="1719393"/>
            <a:ext cx="792088" cy="48547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5429256" y="2714621"/>
            <a:ext cx="3391215" cy="3356260"/>
            <a:chOff x="4642169" y="2633358"/>
            <a:chExt cx="4253807" cy="5328043"/>
          </a:xfrm>
        </p:grpSpPr>
        <p:sp>
          <p:nvSpPr>
            <p:cNvPr id="11" name="TextBox 10"/>
            <p:cNvSpPr txBox="1"/>
            <p:nvPr/>
          </p:nvSpPr>
          <p:spPr>
            <a:xfrm>
              <a:off x="6399768" y="5762729"/>
              <a:ext cx="2496208" cy="2198672"/>
            </a:xfrm>
            <a:prstGeom prst="rect">
              <a:avLst/>
            </a:prstGeom>
            <a:noFill/>
            <a:ln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Руководят школами крупные ученые – остаться работать под их  руководством- большая удача</a:t>
              </a:r>
              <a:endParaRPr lang="ru-RU" sz="1400" dirty="0"/>
            </a:p>
          </p:txBody>
        </p:sp>
        <p:cxnSp>
          <p:nvCxnSpPr>
            <p:cNvPr id="13" name="Прямая со стрелкой 12"/>
            <p:cNvCxnSpPr>
              <a:stCxn id="11" idx="0"/>
            </p:cNvCxnSpPr>
            <p:nvPr/>
          </p:nvCxnSpPr>
          <p:spPr>
            <a:xfrm rot="16200000" flipV="1">
              <a:off x="4580335" y="2695192"/>
              <a:ext cx="3129372" cy="30057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1" idx="0"/>
            </p:cNvCxnSpPr>
            <p:nvPr/>
          </p:nvCxnSpPr>
          <p:spPr>
            <a:xfrm rot="16200000" flipV="1">
              <a:off x="5455420" y="3570275"/>
              <a:ext cx="2902557" cy="148235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1" idx="0"/>
            </p:cNvCxnSpPr>
            <p:nvPr/>
          </p:nvCxnSpPr>
          <p:spPr>
            <a:xfrm flipH="1" flipV="1">
              <a:off x="7089496" y="3195870"/>
              <a:ext cx="558376" cy="256685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23528" y="980729"/>
            <a:ext cx="4176464" cy="738664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36 защит, 20 – под руководством лидера и всего 2 (6%) человека остались в школе…кузница кадров школа </a:t>
            </a:r>
            <a:r>
              <a:rPr lang="ru-RU" sz="1400" dirty="0" err="1" smtClean="0"/>
              <a:t>Шноля</a:t>
            </a:r>
            <a:r>
              <a:rPr lang="ru-RU" sz="1400" dirty="0" smtClean="0"/>
              <a:t> С.Э.</a:t>
            </a:r>
            <a:endParaRPr lang="ru-RU" sz="1400" dirty="0"/>
          </a:p>
        </p:txBody>
      </p:sp>
      <p:cxnSp>
        <p:nvCxnSpPr>
          <p:cNvPr id="24" name="Прямая со стрелкой 23"/>
          <p:cNvCxnSpPr>
            <a:stCxn id="22" idx="2"/>
          </p:cNvCxnSpPr>
          <p:nvPr/>
        </p:nvCxnSpPr>
        <p:spPr>
          <a:xfrm>
            <a:off x="2411760" y="1719393"/>
            <a:ext cx="360040" cy="6294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51520" y="4869160"/>
            <a:ext cx="4176464" cy="1323439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Т.о. в большинстве научных школ от 10 до 27% защитившихся аспирантов – продолжили научные традиции коллектива.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992" y="5373216"/>
            <a:ext cx="2259816" cy="116955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состав школы включены только заслуженные ученые – заведующие лабораториями</a:t>
            </a:r>
            <a:endParaRPr lang="ru-RU" sz="1400" dirty="0"/>
          </a:p>
        </p:txBody>
      </p:sp>
      <p:cxnSp>
        <p:nvCxnSpPr>
          <p:cNvPr id="40" name="Прямая со стрелкой 39"/>
          <p:cNvCxnSpPr>
            <a:stCxn id="32" idx="0"/>
          </p:cNvCxnSpPr>
          <p:nvPr/>
        </p:nvCxnSpPr>
        <p:spPr>
          <a:xfrm flipH="1" flipV="1">
            <a:off x="5076056" y="3068960"/>
            <a:ext cx="553844" cy="2304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48464" y="64533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Процесс в пополнения научных кадров в научной школе не должен ограничиваться собственными нуждами, уменьшая тем самым ее методическую и педагогическую роль.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1700808"/>
            <a:ext cx="8677058" cy="3240360"/>
            <a:chOff x="494983" y="2276872"/>
            <a:chExt cx="8677058" cy="3240360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494983" y="2636912"/>
            <a:ext cx="8136904" cy="288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579754" y="2276872"/>
              <a:ext cx="2592287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Школы вырастившие наибольшее количество педагогов</a:t>
              </a:r>
              <a:endParaRPr lang="ru-RU" sz="1600" dirty="0"/>
            </a:p>
          </p:txBody>
        </p:sp>
        <p:cxnSp>
          <p:nvCxnSpPr>
            <p:cNvPr id="7" name="Прямая со стрелкой 6"/>
            <p:cNvCxnSpPr>
              <a:stCxn id="5" idx="2"/>
            </p:cNvCxnSpPr>
            <p:nvPr/>
          </p:nvCxnSpPr>
          <p:spPr>
            <a:xfrm flipH="1">
              <a:off x="7083810" y="3107869"/>
              <a:ext cx="792088" cy="46514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5" idx="2"/>
            </p:cNvCxnSpPr>
            <p:nvPr/>
          </p:nvCxnSpPr>
          <p:spPr>
            <a:xfrm flipH="1">
              <a:off x="7515858" y="3107869"/>
              <a:ext cx="360040" cy="6091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5" idx="2"/>
            </p:cNvCxnSpPr>
            <p:nvPr/>
          </p:nvCxnSpPr>
          <p:spPr>
            <a:xfrm flipH="1">
              <a:off x="7659874" y="3107869"/>
              <a:ext cx="216024" cy="104121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580112" y="5229200"/>
            <a:ext cx="316835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Школы с самым молодым составом, включающие аспирантов и магистрантов </a:t>
            </a:r>
            <a:endParaRPr lang="ru-RU" sz="1600" dirty="0"/>
          </a:p>
        </p:txBody>
      </p:sp>
      <p:cxnSp>
        <p:nvCxnSpPr>
          <p:cNvPr id="19" name="Прямая со стрелкой 18"/>
          <p:cNvCxnSpPr>
            <a:stCxn id="15" idx="0"/>
          </p:cNvCxnSpPr>
          <p:nvPr/>
        </p:nvCxnSpPr>
        <p:spPr>
          <a:xfrm flipH="1" flipV="1">
            <a:off x="4427984" y="4437112"/>
            <a:ext cx="2736304" cy="7920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0"/>
          </p:cNvCxnSpPr>
          <p:nvPr/>
        </p:nvCxnSpPr>
        <p:spPr>
          <a:xfrm flipH="1" flipV="1">
            <a:off x="4572000" y="2492896"/>
            <a:ext cx="2592288" cy="27363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139952" y="98048"/>
            <a:ext cx="4752528" cy="7386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Выявить тех, кто защитил диссертации под руководством сотрудников школ и сегодня сам оказался в роли научного руководителя.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374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Преемственность поколений -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5373216"/>
            <a:ext cx="4176464" cy="107721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Т.о. в большинстве научных школ защитившиеся аспиранты – стали педагогами и научными руководителями.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6456" y="64533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13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14612" y="2428868"/>
            <a:ext cx="59903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/>
              <a:t>Из </a:t>
            </a:r>
            <a:r>
              <a:rPr lang="ru-RU" sz="1200" b="1" dirty="0" smtClean="0"/>
              <a:t>22 рассмотренных </a:t>
            </a:r>
            <a:r>
              <a:rPr lang="ru-RU" sz="1200" b="1" dirty="0" smtClean="0"/>
              <a:t>научных школ ПНЦ на сегодня прекратила свое существование одна школа «Роль межклеточных взаимодействий в протекании основных тканевых процессов </a:t>
            </a:r>
            <a:r>
              <a:rPr lang="ru-RU" sz="1200" b="1" dirty="0" smtClean="0"/>
              <a:t>метаболическая</a:t>
            </a:r>
            <a:r>
              <a:rPr lang="ru-RU" sz="1200" b="1" dirty="0" smtClean="0"/>
              <a:t>, энергетическая, электрическая и информационная кооперация возбудимых и невозбудимых клеток)» в ИТЭБ РАН, однако данная тематика продолжает разрабатываться в отдельных лабораториях. </a:t>
            </a:r>
          </a:p>
          <a:p>
            <a:pPr lvl="0" indent="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/>
              <a:t>Из всех </a:t>
            </a:r>
            <a:r>
              <a:rPr lang="ru-RU" sz="1200" b="1" u="sng" dirty="0" smtClean="0"/>
              <a:t>действующих</a:t>
            </a:r>
            <a:r>
              <a:rPr lang="ru-RU" sz="1200" b="1" dirty="0" smtClean="0"/>
              <a:t> на сегодня школ, нет ни одной, которая не имела бы  в своем составе молодых сотрудников</a:t>
            </a:r>
          </a:p>
          <a:p>
            <a:pPr lvl="0" indent="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/>
              <a:t>Во всех школах, продолжаются защищаться диссертации в большей или меньшей степени, отражающие тематику школы,  остаются работать молодые ученые, обновляется состав сотрудников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4954" y="1142984"/>
          <a:ext cx="8494092" cy="114579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901170"/>
                <a:gridCol w="592922"/>
              </a:tblGrid>
              <a:tr h="3228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/>
                        <a:t>Всего сотрудников научных школ, защитившихся </a:t>
                      </a:r>
                      <a:r>
                        <a:rPr lang="ru-RU" sz="1200" u="none" strike="noStrike" dirty="0"/>
                        <a:t>после </a:t>
                      </a:r>
                      <a:r>
                        <a:rPr lang="ru-RU" sz="1200" u="none" strike="noStrike" dirty="0" smtClean="0"/>
                        <a:t>1965 года (с момента основания</a:t>
                      </a:r>
                      <a:r>
                        <a:rPr lang="ru-RU" sz="1200" u="none" strike="noStrike" baseline="0" dirty="0" smtClean="0"/>
                        <a:t> школ</a:t>
                      </a:r>
                      <a:r>
                        <a:rPr lang="ru-RU" sz="1200" u="none" strike="noStrike" dirty="0" smtClean="0"/>
                        <a:t>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392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/>
                        <a:t>Количество диссертаций, защищенных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под </a:t>
                      </a:r>
                      <a:r>
                        <a:rPr lang="ru-RU" sz="1200" u="none" strike="noStrike" dirty="0"/>
                        <a:t>руководством </a:t>
                      </a:r>
                      <a:r>
                        <a:rPr lang="ru-RU" sz="1200" u="none" strike="noStrike" dirty="0" smtClean="0"/>
                        <a:t>лидеров</a:t>
                      </a:r>
                      <a:r>
                        <a:rPr lang="ru-RU" sz="1200" u="none" strike="noStrike" baseline="0" dirty="0" smtClean="0"/>
                        <a:t> школ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169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392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/>
                        <a:t>Количество сотрудников,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защитившихся и оставшихся работать в своей научной </a:t>
                      </a:r>
                      <a:r>
                        <a:rPr lang="ru-RU" sz="1200" u="none" strike="noStrike" dirty="0"/>
                        <a:t>школе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63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392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/>
                        <a:t>Количество диссертаций, защищенных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под руководством бывших учеников школ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Методико</a:t>
            </a:r>
            <a:r>
              <a:rPr lang="ru-RU" b="1" dirty="0" smtClean="0">
                <a:solidFill>
                  <a:schemeClr val="bg1"/>
                </a:solidFill>
              </a:rPr>
              <a:t> - педагогическая деятельность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научных школ Пущинского Научного Центра.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643578"/>
            <a:ext cx="8280920" cy="646331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Пущинского научного центра - вполне позитивная общая картина современного состояния научных школ.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5253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14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6" name="Picture 4" descr="3D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48" t="4011" r="23192"/>
          <a:stretch>
            <a:fillRect/>
          </a:stretch>
        </p:blipFill>
        <p:spPr bwMode="auto">
          <a:xfrm>
            <a:off x="357158" y="2786058"/>
            <a:ext cx="2214578" cy="2465203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220072" y="3429000"/>
            <a:ext cx="2519480" cy="9361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тел. (4967)73-37-84</a:t>
            </a:r>
            <a:b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(4967)73-04-15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9619" y="2924944"/>
            <a:ext cx="43666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elenabesk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gmail.com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398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Контакты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142290, Московская обл., </a:t>
            </a:r>
            <a:br>
              <a:rPr lang="ru-RU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 Пущино, ул. Институтская, д.3 , </a:t>
            </a:r>
            <a:br>
              <a:rPr lang="ru-RU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Центральная библиотека Пущинского Научного Центра РАН  (отдел БЕН РАН)</a:t>
            </a:r>
            <a:endParaRPr lang="ru-RU" dirty="0"/>
          </a:p>
        </p:txBody>
      </p:sp>
      <p:pic>
        <p:nvPicPr>
          <p:cNvPr id="3076" name="Picture 4" descr="http://www.hcpl.net/sites/default/files/books-in-compu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08920"/>
            <a:ext cx="3697238" cy="407145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26E8-234A-476C-84D3-77809E57D35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692696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07504" y="2060848"/>
            <a:ext cx="2268000" cy="4608512"/>
            <a:chOff x="107504" y="1916832"/>
            <a:chExt cx="2268000" cy="4608512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07504" y="1916832"/>
              <a:ext cx="2268000" cy="4608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00034" y="1988840"/>
              <a:ext cx="975542" cy="360000"/>
            </a:xfrm>
            <a:custGeom>
              <a:avLst/>
              <a:gdLst>
                <a:gd name="connsiteX0" fmla="*/ 0 w 1400820"/>
                <a:gd name="connsiteY0" fmla="*/ 107695 h 1076953"/>
                <a:gd name="connsiteX1" fmla="*/ 31543 w 1400820"/>
                <a:gd name="connsiteY1" fmla="*/ 31543 h 1076953"/>
                <a:gd name="connsiteX2" fmla="*/ 107695 w 1400820"/>
                <a:gd name="connsiteY2" fmla="*/ 0 h 1076953"/>
                <a:gd name="connsiteX3" fmla="*/ 1293125 w 1400820"/>
                <a:gd name="connsiteY3" fmla="*/ 0 h 1076953"/>
                <a:gd name="connsiteX4" fmla="*/ 1369277 w 1400820"/>
                <a:gd name="connsiteY4" fmla="*/ 31543 h 1076953"/>
                <a:gd name="connsiteX5" fmla="*/ 1400820 w 1400820"/>
                <a:gd name="connsiteY5" fmla="*/ 107695 h 1076953"/>
                <a:gd name="connsiteX6" fmla="*/ 1400820 w 1400820"/>
                <a:gd name="connsiteY6" fmla="*/ 969258 h 1076953"/>
                <a:gd name="connsiteX7" fmla="*/ 1369277 w 1400820"/>
                <a:gd name="connsiteY7" fmla="*/ 1045410 h 1076953"/>
                <a:gd name="connsiteX8" fmla="*/ 1293125 w 1400820"/>
                <a:gd name="connsiteY8" fmla="*/ 1076953 h 1076953"/>
                <a:gd name="connsiteX9" fmla="*/ 107695 w 1400820"/>
                <a:gd name="connsiteY9" fmla="*/ 1076953 h 1076953"/>
                <a:gd name="connsiteX10" fmla="*/ 31543 w 1400820"/>
                <a:gd name="connsiteY10" fmla="*/ 1045410 h 1076953"/>
                <a:gd name="connsiteX11" fmla="*/ 0 w 1400820"/>
                <a:gd name="connsiteY11" fmla="*/ 969258 h 1076953"/>
                <a:gd name="connsiteX12" fmla="*/ 0 w 1400820"/>
                <a:gd name="connsiteY12" fmla="*/ 107695 h 107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820" h="1076953">
                  <a:moveTo>
                    <a:pt x="0" y="107695"/>
                  </a:moveTo>
                  <a:cubicBezTo>
                    <a:pt x="0" y="79132"/>
                    <a:pt x="11346" y="51740"/>
                    <a:pt x="31543" y="31543"/>
                  </a:cubicBezTo>
                  <a:cubicBezTo>
                    <a:pt x="51740" y="11346"/>
                    <a:pt x="79132" y="0"/>
                    <a:pt x="107695" y="0"/>
                  </a:cubicBezTo>
                  <a:lnTo>
                    <a:pt x="1293125" y="0"/>
                  </a:lnTo>
                  <a:cubicBezTo>
                    <a:pt x="1321688" y="0"/>
                    <a:pt x="1349080" y="11346"/>
                    <a:pt x="1369277" y="31543"/>
                  </a:cubicBezTo>
                  <a:cubicBezTo>
                    <a:pt x="1389474" y="51740"/>
                    <a:pt x="1400820" y="79132"/>
                    <a:pt x="1400820" y="107695"/>
                  </a:cubicBezTo>
                  <a:lnTo>
                    <a:pt x="1400820" y="969258"/>
                  </a:lnTo>
                  <a:cubicBezTo>
                    <a:pt x="1400820" y="997821"/>
                    <a:pt x="1389474" y="1025213"/>
                    <a:pt x="1369277" y="1045410"/>
                  </a:cubicBezTo>
                  <a:cubicBezTo>
                    <a:pt x="1349080" y="1065607"/>
                    <a:pt x="1321688" y="1076953"/>
                    <a:pt x="1293125" y="1076953"/>
                  </a:cubicBezTo>
                  <a:lnTo>
                    <a:pt x="107695" y="1076953"/>
                  </a:lnTo>
                  <a:cubicBezTo>
                    <a:pt x="79132" y="1076953"/>
                    <a:pt x="51740" y="1065607"/>
                    <a:pt x="31543" y="1045410"/>
                  </a:cubicBezTo>
                  <a:cubicBezTo>
                    <a:pt x="11346" y="1025213"/>
                    <a:pt x="0" y="997821"/>
                    <a:pt x="0" y="969258"/>
                  </a:cubicBezTo>
                  <a:lnTo>
                    <a:pt x="0" y="107695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2023" tIns="62023" rIns="62023" bIns="6202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u="none" kern="1200" dirty="0" smtClean="0">
                  <a:latin typeface="Franklin Gothic Book" pitchFamily="34" charset="0"/>
                </a:rPr>
                <a:t>ИБК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51520" y="3464982"/>
              <a:ext cx="1980000" cy="576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Рецепция сигналов физической и химической природы	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51520" y="4653138"/>
              <a:ext cx="1980000" cy="64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Кальциевая система внутриклеточной сигнализации		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51520" y="5373216"/>
              <a:ext cx="1980000" cy="100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Многофункциональность регуляторных элементов генома в модуляции структурного состояния хроматина и экспрессии генов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1520" y="2427728"/>
              <a:ext cx="1980000" cy="965176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Механизмы регуляции экспрессии генома прокариот. Код </a:t>
              </a:r>
              <a:r>
                <a:rPr lang="ru-RU" sz="1200" kern="1200" dirty="0" err="1" smtClean="0">
                  <a:latin typeface="Franklin Gothic Book" pitchFamily="34" charset="0"/>
                </a:rPr>
                <a:t>промоторно-полимеразного</a:t>
              </a:r>
              <a:r>
                <a:rPr lang="ru-RU" sz="1200" kern="1200" dirty="0" smtClean="0">
                  <a:latin typeface="Franklin Gothic Book" pitchFamily="34" charset="0"/>
                </a:rPr>
                <a:t> узнавания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51520" y="4113060"/>
              <a:ext cx="1980000" cy="46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Franklin Gothic Book" pitchFamily="34" charset="0"/>
                </a:rPr>
                <a:t>Молекулярная физиология </a:t>
              </a:r>
              <a:r>
                <a:rPr lang="ru-RU" sz="1200" dirty="0" err="1" smtClean="0">
                  <a:latin typeface="Franklin Gothic Book" pitchFamily="34" charset="0"/>
                </a:rPr>
                <a:t>хемосенсорных</a:t>
              </a:r>
              <a:r>
                <a:rPr lang="ru-RU" sz="1200" dirty="0" smtClean="0">
                  <a:latin typeface="Franklin Gothic Book" pitchFamily="34" charset="0"/>
                </a:rPr>
                <a:t> клеток </a:t>
              </a:r>
              <a:r>
                <a:rPr lang="ru-RU" sz="1200" kern="1200" dirty="0" smtClean="0">
                  <a:latin typeface="Franklin Gothic Book" pitchFamily="34" charset="0"/>
                </a:rPr>
                <a:t>	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364088" y="188640"/>
            <a:ext cx="3708506" cy="6480720"/>
            <a:chOff x="5292080" y="851"/>
            <a:chExt cx="3817067" cy="623475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292080" y="851"/>
              <a:ext cx="3817067" cy="6234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292080" y="1495149"/>
              <a:ext cx="935976" cy="360000"/>
            </a:xfrm>
            <a:custGeom>
              <a:avLst/>
              <a:gdLst>
                <a:gd name="connsiteX0" fmla="*/ 0 w 1129342"/>
                <a:gd name="connsiteY0" fmla="*/ 112934 h 1268943"/>
                <a:gd name="connsiteX1" fmla="*/ 33078 w 1129342"/>
                <a:gd name="connsiteY1" fmla="*/ 33078 h 1268943"/>
                <a:gd name="connsiteX2" fmla="*/ 112934 w 1129342"/>
                <a:gd name="connsiteY2" fmla="*/ 1 h 1268943"/>
                <a:gd name="connsiteX3" fmla="*/ 1016408 w 1129342"/>
                <a:gd name="connsiteY3" fmla="*/ 0 h 1268943"/>
                <a:gd name="connsiteX4" fmla="*/ 1096264 w 1129342"/>
                <a:gd name="connsiteY4" fmla="*/ 33078 h 1268943"/>
                <a:gd name="connsiteX5" fmla="*/ 1129341 w 1129342"/>
                <a:gd name="connsiteY5" fmla="*/ 112934 h 1268943"/>
                <a:gd name="connsiteX6" fmla="*/ 1129342 w 1129342"/>
                <a:gd name="connsiteY6" fmla="*/ 1156009 h 1268943"/>
                <a:gd name="connsiteX7" fmla="*/ 1096264 w 1129342"/>
                <a:gd name="connsiteY7" fmla="*/ 1235865 h 1268943"/>
                <a:gd name="connsiteX8" fmla="*/ 1016408 w 1129342"/>
                <a:gd name="connsiteY8" fmla="*/ 1268943 h 1268943"/>
                <a:gd name="connsiteX9" fmla="*/ 112934 w 1129342"/>
                <a:gd name="connsiteY9" fmla="*/ 1268943 h 1268943"/>
                <a:gd name="connsiteX10" fmla="*/ 33078 w 1129342"/>
                <a:gd name="connsiteY10" fmla="*/ 1235865 h 1268943"/>
                <a:gd name="connsiteX11" fmla="*/ 0 w 1129342"/>
                <a:gd name="connsiteY11" fmla="*/ 1156009 h 1268943"/>
                <a:gd name="connsiteX12" fmla="*/ 0 w 1129342"/>
                <a:gd name="connsiteY12" fmla="*/ 112934 h 126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342" h="1268943">
                  <a:moveTo>
                    <a:pt x="0" y="112934"/>
                  </a:moveTo>
                  <a:cubicBezTo>
                    <a:pt x="0" y="82982"/>
                    <a:pt x="11898" y="54257"/>
                    <a:pt x="33078" y="33078"/>
                  </a:cubicBezTo>
                  <a:cubicBezTo>
                    <a:pt x="54257" y="11899"/>
                    <a:pt x="82983" y="0"/>
                    <a:pt x="112934" y="1"/>
                  </a:cubicBezTo>
                  <a:lnTo>
                    <a:pt x="1016408" y="0"/>
                  </a:lnTo>
                  <a:cubicBezTo>
                    <a:pt x="1046360" y="0"/>
                    <a:pt x="1075085" y="11898"/>
                    <a:pt x="1096264" y="33078"/>
                  </a:cubicBezTo>
                  <a:cubicBezTo>
                    <a:pt x="1117443" y="54257"/>
                    <a:pt x="1129342" y="82983"/>
                    <a:pt x="1129341" y="112934"/>
                  </a:cubicBezTo>
                  <a:cubicBezTo>
                    <a:pt x="1129341" y="460626"/>
                    <a:pt x="1129342" y="808317"/>
                    <a:pt x="1129342" y="1156009"/>
                  </a:cubicBezTo>
                  <a:cubicBezTo>
                    <a:pt x="1129342" y="1185961"/>
                    <a:pt x="1117444" y="1214686"/>
                    <a:pt x="1096264" y="1235865"/>
                  </a:cubicBezTo>
                  <a:cubicBezTo>
                    <a:pt x="1075085" y="1257044"/>
                    <a:pt x="1046360" y="1268943"/>
                    <a:pt x="1016408" y="1268943"/>
                  </a:cubicBezTo>
                  <a:lnTo>
                    <a:pt x="112934" y="1268943"/>
                  </a:lnTo>
                  <a:cubicBezTo>
                    <a:pt x="82982" y="1268943"/>
                    <a:pt x="54257" y="1257045"/>
                    <a:pt x="33078" y="1235865"/>
                  </a:cubicBezTo>
                  <a:cubicBezTo>
                    <a:pt x="11899" y="1214686"/>
                    <a:pt x="0" y="1185961"/>
                    <a:pt x="0" y="1156009"/>
                  </a:cubicBezTo>
                  <a:lnTo>
                    <a:pt x="0" y="112934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57" tIns="63557" rIns="63557" bIns="63557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i="0" u="none" strike="noStrike" kern="1200" dirty="0" smtClean="0">
                  <a:solidFill>
                    <a:srgbClr val="000000"/>
                  </a:solidFill>
                  <a:latin typeface="Franklin Gothic Book" pitchFamily="34" charset="0"/>
                </a:rPr>
                <a:t>ИТЭБ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390034" y="254608"/>
              <a:ext cx="2556000" cy="100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Автоколебания в системе энергообеспечения </a:t>
              </a:r>
              <a:r>
                <a:rPr lang="ru-RU" sz="1200" kern="1200" dirty="0" err="1" smtClean="0">
                  <a:latin typeface="Franklin Gothic Book" pitchFamily="34" charset="0"/>
                </a:rPr>
                <a:t>клето</a:t>
              </a:r>
              <a:r>
                <a:rPr lang="ru-RU" sz="1200" kern="1200" dirty="0" smtClean="0">
                  <a:latin typeface="Franklin Gothic Book" pitchFamily="34" charset="0"/>
                </a:rPr>
                <a:t>	Регуляторное воздействие супероксида и H2O2 на митохондрии </a:t>
              </a:r>
              <a:r>
                <a:rPr lang="ru-RU" sz="1200" kern="1200" dirty="0" err="1" smtClean="0">
                  <a:latin typeface="Franklin Gothic Book" pitchFamily="34" charset="0"/>
                </a:rPr>
                <a:t>in</a:t>
              </a:r>
              <a:r>
                <a:rPr lang="ru-RU" sz="1200" kern="1200" dirty="0" smtClean="0">
                  <a:latin typeface="Franklin Gothic Book" pitchFamily="34" charset="0"/>
                </a:rPr>
                <a:t> </a:t>
              </a:r>
              <a:r>
                <a:rPr lang="ru-RU" sz="1200" kern="1200" dirty="0" err="1" smtClean="0">
                  <a:latin typeface="Franklin Gothic Book" pitchFamily="34" charset="0"/>
                </a:rPr>
                <a:t>vitro</a:t>
              </a:r>
              <a:r>
                <a:rPr lang="ru-RU" sz="1200" kern="1200" dirty="0" smtClean="0">
                  <a:latin typeface="Franklin Gothic Book" pitchFamily="34" charset="0"/>
                </a:rPr>
                <a:t> и </a:t>
              </a:r>
              <a:r>
                <a:rPr lang="ru-RU" sz="1200" kern="1200" dirty="0" err="1" smtClean="0">
                  <a:latin typeface="Franklin Gothic Book" pitchFamily="34" charset="0"/>
                </a:rPr>
                <a:t>in</a:t>
              </a:r>
              <a:r>
                <a:rPr lang="ru-RU" sz="1200" kern="1200" dirty="0" smtClean="0">
                  <a:latin typeface="Franklin Gothic Book" pitchFamily="34" charset="0"/>
                </a:rPr>
                <a:t> </a:t>
              </a:r>
              <a:r>
                <a:rPr lang="ru-RU" sz="1200" kern="1200" dirty="0" err="1" smtClean="0">
                  <a:latin typeface="Franklin Gothic Book" pitchFamily="34" charset="0"/>
                </a:rPr>
                <a:t>vivo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390034" y="4698945"/>
              <a:ext cx="2556000" cy="1305808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Роль межклеточных взаимодействий в протекании основных тканевых процессов (метаболическая, энергетическая, электрическая и информационная кооперация возбудимых и невозбудимых клеток)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90034" y="3942951"/>
              <a:ext cx="2556000" cy="612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Космофизические корреляции физико-химических и биологических процессов	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390034" y="1398344"/>
              <a:ext cx="2556000" cy="64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err="1" smtClean="0">
                  <a:latin typeface="Franklin Gothic Book" pitchFamily="34" charset="0"/>
                </a:rPr>
                <a:t>Биосинергетика</a:t>
              </a:r>
              <a:r>
                <a:rPr lang="ru-RU" sz="1200" kern="1200" dirty="0" smtClean="0">
                  <a:latin typeface="Franklin Gothic Book" pitchFamily="34" charset="0"/>
                </a:rPr>
                <a:t> — механизмы самоорганизации в  диффузионно-контролируемых системах	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390034" y="2156056"/>
              <a:ext cx="2556000" cy="432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Механизмы биологической подвижности	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390034" y="2705870"/>
              <a:ext cx="2556000" cy="1079154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Механизмы функционирования </a:t>
              </a:r>
              <a:r>
                <a:rPr lang="ru-RU" sz="1200" kern="1200" dirty="0" err="1" smtClean="0">
                  <a:latin typeface="Franklin Gothic Book" pitchFamily="34" charset="0"/>
                </a:rPr>
                <a:t>септо-гиппокампальной</a:t>
              </a:r>
              <a:r>
                <a:rPr lang="ru-RU" sz="1200" kern="1200" dirty="0" smtClean="0">
                  <a:latin typeface="Franklin Gothic Book" pitchFamily="34" charset="0"/>
                </a:rPr>
                <a:t> системы мозга на клеточно-молекулярном и системном уровнях в норме и при </a:t>
              </a:r>
              <a:r>
                <a:rPr lang="ru-RU" sz="1200" kern="1200" dirty="0" err="1" smtClean="0">
                  <a:latin typeface="Franklin Gothic Book" pitchFamily="34" charset="0"/>
                </a:rPr>
                <a:t>нейродегенеративных</a:t>
              </a:r>
              <a:r>
                <a:rPr lang="ru-RU" sz="1200" kern="1200" dirty="0" smtClean="0">
                  <a:latin typeface="Franklin Gothic Book" pitchFamily="34" charset="0"/>
                </a:rPr>
                <a:t> заболеваниях.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339752" y="2924944"/>
            <a:ext cx="1800200" cy="3744416"/>
            <a:chOff x="2339752" y="2996952"/>
            <a:chExt cx="1800200" cy="3744416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339752" y="2996952"/>
              <a:ext cx="1800200" cy="37444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500298" y="5429834"/>
              <a:ext cx="1548000" cy="64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Роль почвы в биогеохимических циклах элементов	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2483768" y="6215652"/>
              <a:ext cx="1548000" cy="453636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Генезис и эволюция почв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483768" y="3643884"/>
              <a:ext cx="1548000" cy="64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Археологическое почвоведение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500298" y="4429702"/>
              <a:ext cx="1548000" cy="870294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Математическое моделирование почвенных процессов и экосистем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643174" y="3143818"/>
              <a:ext cx="1280754" cy="360000"/>
            </a:xfrm>
            <a:custGeom>
              <a:avLst/>
              <a:gdLst>
                <a:gd name="connsiteX0" fmla="*/ 0 w 339510"/>
                <a:gd name="connsiteY0" fmla="*/ 33951 h 755930"/>
                <a:gd name="connsiteX1" fmla="*/ 9944 w 339510"/>
                <a:gd name="connsiteY1" fmla="*/ 9944 h 755930"/>
                <a:gd name="connsiteX2" fmla="*/ 33951 w 339510"/>
                <a:gd name="connsiteY2" fmla="*/ 0 h 755930"/>
                <a:gd name="connsiteX3" fmla="*/ 305559 w 339510"/>
                <a:gd name="connsiteY3" fmla="*/ 0 h 755930"/>
                <a:gd name="connsiteX4" fmla="*/ 329566 w 339510"/>
                <a:gd name="connsiteY4" fmla="*/ 9944 h 755930"/>
                <a:gd name="connsiteX5" fmla="*/ 339510 w 339510"/>
                <a:gd name="connsiteY5" fmla="*/ 33951 h 755930"/>
                <a:gd name="connsiteX6" fmla="*/ 339510 w 339510"/>
                <a:gd name="connsiteY6" fmla="*/ 721979 h 755930"/>
                <a:gd name="connsiteX7" fmla="*/ 329566 w 339510"/>
                <a:gd name="connsiteY7" fmla="*/ 745986 h 755930"/>
                <a:gd name="connsiteX8" fmla="*/ 305559 w 339510"/>
                <a:gd name="connsiteY8" fmla="*/ 755930 h 755930"/>
                <a:gd name="connsiteX9" fmla="*/ 33951 w 339510"/>
                <a:gd name="connsiteY9" fmla="*/ 755930 h 755930"/>
                <a:gd name="connsiteX10" fmla="*/ 9944 w 339510"/>
                <a:gd name="connsiteY10" fmla="*/ 745986 h 755930"/>
                <a:gd name="connsiteX11" fmla="*/ 0 w 339510"/>
                <a:gd name="connsiteY11" fmla="*/ 721979 h 755930"/>
                <a:gd name="connsiteX12" fmla="*/ 0 w 339510"/>
                <a:gd name="connsiteY12" fmla="*/ 33951 h 75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755930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721979"/>
                  </a:lnTo>
                  <a:cubicBezTo>
                    <a:pt x="339510" y="730983"/>
                    <a:pt x="335933" y="739619"/>
                    <a:pt x="329566" y="745986"/>
                  </a:cubicBezTo>
                  <a:cubicBezTo>
                    <a:pt x="323199" y="752353"/>
                    <a:pt x="314563" y="755930"/>
                    <a:pt x="305559" y="755930"/>
                  </a:cubicBezTo>
                  <a:lnTo>
                    <a:pt x="33951" y="755930"/>
                  </a:lnTo>
                  <a:cubicBezTo>
                    <a:pt x="24947" y="755930"/>
                    <a:pt x="16311" y="752353"/>
                    <a:pt x="9944" y="745986"/>
                  </a:cubicBezTo>
                  <a:cubicBezTo>
                    <a:pt x="3577" y="739619"/>
                    <a:pt x="0" y="730983"/>
                    <a:pt x="0" y="721979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8994" tIns="28994" rIns="28994" bIns="2899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u="none" kern="1200" dirty="0" err="1" smtClean="0">
                  <a:latin typeface="Franklin Gothic Book" pitchFamily="34" charset="0"/>
                </a:rPr>
                <a:t>ИФХиБПП</a:t>
              </a:r>
              <a:r>
                <a:rPr lang="ru-RU" sz="1200" b="1" i="0" u="none" kern="1200" dirty="0" smtClean="0">
                  <a:latin typeface="Franklin Gothic Book" pitchFamily="34" charset="0"/>
                </a:rPr>
                <a:t>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2008" y="1142984"/>
            <a:ext cx="2856918" cy="785818"/>
            <a:chOff x="72008" y="1059006"/>
            <a:chExt cx="2856918" cy="785818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72008" y="1059006"/>
              <a:ext cx="2856918" cy="78581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57356" y="1340824"/>
              <a:ext cx="986452" cy="360000"/>
            </a:xfrm>
            <a:custGeom>
              <a:avLst/>
              <a:gdLst>
                <a:gd name="connsiteX0" fmla="*/ 0 w 371020"/>
                <a:gd name="connsiteY0" fmla="*/ 37102 h 398928"/>
                <a:gd name="connsiteX1" fmla="*/ 10867 w 371020"/>
                <a:gd name="connsiteY1" fmla="*/ 10867 h 398928"/>
                <a:gd name="connsiteX2" fmla="*/ 37102 w 371020"/>
                <a:gd name="connsiteY2" fmla="*/ 0 h 398928"/>
                <a:gd name="connsiteX3" fmla="*/ 333918 w 371020"/>
                <a:gd name="connsiteY3" fmla="*/ 0 h 398928"/>
                <a:gd name="connsiteX4" fmla="*/ 360153 w 371020"/>
                <a:gd name="connsiteY4" fmla="*/ 10867 h 398928"/>
                <a:gd name="connsiteX5" fmla="*/ 371020 w 371020"/>
                <a:gd name="connsiteY5" fmla="*/ 37102 h 398928"/>
                <a:gd name="connsiteX6" fmla="*/ 371020 w 371020"/>
                <a:gd name="connsiteY6" fmla="*/ 361826 h 398928"/>
                <a:gd name="connsiteX7" fmla="*/ 360153 w 371020"/>
                <a:gd name="connsiteY7" fmla="*/ 388061 h 398928"/>
                <a:gd name="connsiteX8" fmla="*/ 333918 w 371020"/>
                <a:gd name="connsiteY8" fmla="*/ 398928 h 398928"/>
                <a:gd name="connsiteX9" fmla="*/ 37102 w 371020"/>
                <a:gd name="connsiteY9" fmla="*/ 398928 h 398928"/>
                <a:gd name="connsiteX10" fmla="*/ 10867 w 371020"/>
                <a:gd name="connsiteY10" fmla="*/ 388061 h 398928"/>
                <a:gd name="connsiteX11" fmla="*/ 0 w 371020"/>
                <a:gd name="connsiteY11" fmla="*/ 361826 h 398928"/>
                <a:gd name="connsiteX12" fmla="*/ 0 w 371020"/>
                <a:gd name="connsiteY12" fmla="*/ 37102 h 3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020" h="398928">
                  <a:moveTo>
                    <a:pt x="0" y="37102"/>
                  </a:moveTo>
                  <a:cubicBezTo>
                    <a:pt x="0" y="27262"/>
                    <a:pt x="3909" y="17825"/>
                    <a:pt x="10867" y="10867"/>
                  </a:cubicBezTo>
                  <a:cubicBezTo>
                    <a:pt x="17825" y="3909"/>
                    <a:pt x="27262" y="0"/>
                    <a:pt x="37102" y="0"/>
                  </a:cubicBezTo>
                  <a:lnTo>
                    <a:pt x="333918" y="0"/>
                  </a:lnTo>
                  <a:cubicBezTo>
                    <a:pt x="343758" y="0"/>
                    <a:pt x="353195" y="3909"/>
                    <a:pt x="360153" y="10867"/>
                  </a:cubicBezTo>
                  <a:cubicBezTo>
                    <a:pt x="367111" y="17825"/>
                    <a:pt x="371020" y="27262"/>
                    <a:pt x="371020" y="37102"/>
                  </a:cubicBezTo>
                  <a:lnTo>
                    <a:pt x="371020" y="361826"/>
                  </a:lnTo>
                  <a:cubicBezTo>
                    <a:pt x="371020" y="371666"/>
                    <a:pt x="367111" y="381103"/>
                    <a:pt x="360153" y="388061"/>
                  </a:cubicBezTo>
                  <a:cubicBezTo>
                    <a:pt x="353195" y="395019"/>
                    <a:pt x="343758" y="398928"/>
                    <a:pt x="333918" y="398928"/>
                  </a:cubicBezTo>
                  <a:lnTo>
                    <a:pt x="37102" y="398928"/>
                  </a:lnTo>
                  <a:cubicBezTo>
                    <a:pt x="27262" y="398928"/>
                    <a:pt x="17825" y="395019"/>
                    <a:pt x="10867" y="388061"/>
                  </a:cubicBezTo>
                  <a:cubicBezTo>
                    <a:pt x="3909" y="381103"/>
                    <a:pt x="0" y="371666"/>
                    <a:pt x="0" y="361826"/>
                  </a:cubicBezTo>
                  <a:lnTo>
                    <a:pt x="0" y="37102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1347" tIns="41347" rIns="41347" bIns="41347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Franklin Gothic Book" pitchFamily="34" charset="0"/>
                </a:rPr>
                <a:t>ФИБХ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79512" y="1142984"/>
              <a:ext cx="1606406" cy="629832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err="1" smtClean="0">
                  <a:latin typeface="Franklin Gothic Book" pitchFamily="34" charset="0"/>
                </a:rPr>
                <a:t>Генноинженерная</a:t>
              </a:r>
              <a:endParaRPr lang="ru-RU" sz="1200" kern="1200" dirty="0" smtClean="0">
                <a:latin typeface="Franklin Gothic Book" pitchFamily="34" charset="0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биотехнология растений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95536" y="188640"/>
            <a:ext cx="2880320" cy="864096"/>
            <a:chOff x="395536" y="188640"/>
            <a:chExt cx="2880320" cy="864096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95536" y="188640"/>
              <a:ext cx="2880320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285984" y="548680"/>
              <a:ext cx="917784" cy="360000"/>
            </a:xfrm>
            <a:custGeom>
              <a:avLst/>
              <a:gdLst>
                <a:gd name="connsiteX0" fmla="*/ 0 w 514663"/>
                <a:gd name="connsiteY0" fmla="*/ 47243 h 472433"/>
                <a:gd name="connsiteX1" fmla="*/ 13837 w 514663"/>
                <a:gd name="connsiteY1" fmla="*/ 13837 h 472433"/>
                <a:gd name="connsiteX2" fmla="*/ 47243 w 514663"/>
                <a:gd name="connsiteY2" fmla="*/ 0 h 472433"/>
                <a:gd name="connsiteX3" fmla="*/ 467420 w 514663"/>
                <a:gd name="connsiteY3" fmla="*/ 0 h 472433"/>
                <a:gd name="connsiteX4" fmla="*/ 500826 w 514663"/>
                <a:gd name="connsiteY4" fmla="*/ 13837 h 472433"/>
                <a:gd name="connsiteX5" fmla="*/ 514663 w 514663"/>
                <a:gd name="connsiteY5" fmla="*/ 47243 h 472433"/>
                <a:gd name="connsiteX6" fmla="*/ 514663 w 514663"/>
                <a:gd name="connsiteY6" fmla="*/ 425190 h 472433"/>
                <a:gd name="connsiteX7" fmla="*/ 500826 w 514663"/>
                <a:gd name="connsiteY7" fmla="*/ 458596 h 472433"/>
                <a:gd name="connsiteX8" fmla="*/ 467420 w 514663"/>
                <a:gd name="connsiteY8" fmla="*/ 472433 h 472433"/>
                <a:gd name="connsiteX9" fmla="*/ 47243 w 514663"/>
                <a:gd name="connsiteY9" fmla="*/ 472433 h 472433"/>
                <a:gd name="connsiteX10" fmla="*/ 13837 w 514663"/>
                <a:gd name="connsiteY10" fmla="*/ 458596 h 472433"/>
                <a:gd name="connsiteX11" fmla="*/ 0 w 514663"/>
                <a:gd name="connsiteY11" fmla="*/ 425190 h 472433"/>
                <a:gd name="connsiteX12" fmla="*/ 0 w 514663"/>
                <a:gd name="connsiteY12" fmla="*/ 47243 h 47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663" h="472433">
                  <a:moveTo>
                    <a:pt x="0" y="47243"/>
                  </a:moveTo>
                  <a:cubicBezTo>
                    <a:pt x="0" y="34713"/>
                    <a:pt x="4977" y="22697"/>
                    <a:pt x="13837" y="13837"/>
                  </a:cubicBezTo>
                  <a:cubicBezTo>
                    <a:pt x="22697" y="4977"/>
                    <a:pt x="34713" y="0"/>
                    <a:pt x="47243" y="0"/>
                  </a:cubicBezTo>
                  <a:lnTo>
                    <a:pt x="467420" y="0"/>
                  </a:lnTo>
                  <a:cubicBezTo>
                    <a:pt x="479950" y="0"/>
                    <a:pt x="491966" y="4977"/>
                    <a:pt x="500826" y="13837"/>
                  </a:cubicBezTo>
                  <a:cubicBezTo>
                    <a:pt x="509686" y="22697"/>
                    <a:pt x="514663" y="34713"/>
                    <a:pt x="514663" y="47243"/>
                  </a:cubicBezTo>
                  <a:lnTo>
                    <a:pt x="514663" y="425190"/>
                  </a:lnTo>
                  <a:cubicBezTo>
                    <a:pt x="514663" y="437720"/>
                    <a:pt x="509686" y="449736"/>
                    <a:pt x="500826" y="458596"/>
                  </a:cubicBezTo>
                  <a:cubicBezTo>
                    <a:pt x="491966" y="467456"/>
                    <a:pt x="479950" y="472433"/>
                    <a:pt x="467420" y="472433"/>
                  </a:cubicBezTo>
                  <a:lnTo>
                    <a:pt x="47243" y="472433"/>
                  </a:lnTo>
                  <a:cubicBezTo>
                    <a:pt x="34713" y="472433"/>
                    <a:pt x="22697" y="467456"/>
                    <a:pt x="13837" y="458596"/>
                  </a:cubicBezTo>
                  <a:cubicBezTo>
                    <a:pt x="4977" y="449736"/>
                    <a:pt x="0" y="437720"/>
                    <a:pt x="0" y="425190"/>
                  </a:cubicBezTo>
                  <a:lnTo>
                    <a:pt x="0" y="47243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4317" tIns="44317" rIns="44317" bIns="44317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u="none" kern="1200" dirty="0" smtClean="0">
                  <a:latin typeface="Franklin Gothic Book" pitchFamily="34" charset="0"/>
                </a:rPr>
                <a:t>ИБП 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00034" y="332656"/>
              <a:ext cx="1728000" cy="504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Franklin Gothic Book" pitchFamily="34" charset="0"/>
                </a:rPr>
                <a:t>Биомедицинская инженерия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211960" y="2924944"/>
            <a:ext cx="2088232" cy="3744416"/>
            <a:chOff x="4211960" y="2420888"/>
            <a:chExt cx="2088232" cy="374441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211960" y="2420888"/>
              <a:ext cx="2088232" cy="37444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337976" y="5301208"/>
              <a:ext cx="1764000" cy="720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Белок YB-1: регуляция биосинтеза, структура и функции	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355976" y="4725144"/>
              <a:ext cx="1728000" cy="504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Физика белка	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337976" y="3645024"/>
              <a:ext cx="1764000" cy="1008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Структурные исследования компонентов </a:t>
              </a:r>
              <a:r>
                <a:rPr lang="ru-RU" sz="1200" b="0" i="0" u="none" kern="1200" dirty="0" err="1" smtClean="0">
                  <a:latin typeface="Franklin Gothic Book" pitchFamily="34" charset="0"/>
                </a:rPr>
                <a:t>белок-синтезирующего</a:t>
              </a:r>
              <a:r>
                <a:rPr lang="ru-RU" sz="1200" b="0" i="0" u="none" kern="1200" dirty="0" smtClean="0">
                  <a:latin typeface="Franklin Gothic Book" pitchFamily="34" charset="0"/>
                </a:rPr>
                <a:t> аппарата живой клетки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355976" y="2996988"/>
              <a:ext cx="1728000" cy="504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Функциональные исследования рибосом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220072" y="2492896"/>
              <a:ext cx="720000" cy="360000"/>
            </a:xfrm>
            <a:custGeom>
              <a:avLst/>
              <a:gdLst>
                <a:gd name="connsiteX0" fmla="*/ 0 w 365544"/>
                <a:gd name="connsiteY0" fmla="*/ 36554 h 680673"/>
                <a:gd name="connsiteX1" fmla="*/ 10706 w 365544"/>
                <a:gd name="connsiteY1" fmla="*/ 10706 h 680673"/>
                <a:gd name="connsiteX2" fmla="*/ 36554 w 365544"/>
                <a:gd name="connsiteY2" fmla="*/ 0 h 680673"/>
                <a:gd name="connsiteX3" fmla="*/ 328990 w 365544"/>
                <a:gd name="connsiteY3" fmla="*/ 0 h 680673"/>
                <a:gd name="connsiteX4" fmla="*/ 354838 w 365544"/>
                <a:gd name="connsiteY4" fmla="*/ 10706 h 680673"/>
                <a:gd name="connsiteX5" fmla="*/ 365544 w 365544"/>
                <a:gd name="connsiteY5" fmla="*/ 36554 h 680673"/>
                <a:gd name="connsiteX6" fmla="*/ 365544 w 365544"/>
                <a:gd name="connsiteY6" fmla="*/ 644119 h 680673"/>
                <a:gd name="connsiteX7" fmla="*/ 354838 w 365544"/>
                <a:gd name="connsiteY7" fmla="*/ 669967 h 680673"/>
                <a:gd name="connsiteX8" fmla="*/ 328990 w 365544"/>
                <a:gd name="connsiteY8" fmla="*/ 680673 h 680673"/>
                <a:gd name="connsiteX9" fmla="*/ 36554 w 365544"/>
                <a:gd name="connsiteY9" fmla="*/ 680673 h 680673"/>
                <a:gd name="connsiteX10" fmla="*/ 10706 w 365544"/>
                <a:gd name="connsiteY10" fmla="*/ 669967 h 680673"/>
                <a:gd name="connsiteX11" fmla="*/ 0 w 365544"/>
                <a:gd name="connsiteY11" fmla="*/ 644119 h 680673"/>
                <a:gd name="connsiteX12" fmla="*/ 0 w 365544"/>
                <a:gd name="connsiteY12" fmla="*/ 36554 h 68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544" h="680673">
                  <a:moveTo>
                    <a:pt x="0" y="36554"/>
                  </a:moveTo>
                  <a:cubicBezTo>
                    <a:pt x="0" y="26859"/>
                    <a:pt x="3851" y="17562"/>
                    <a:pt x="10706" y="10706"/>
                  </a:cubicBezTo>
                  <a:cubicBezTo>
                    <a:pt x="17561" y="3851"/>
                    <a:pt x="26859" y="0"/>
                    <a:pt x="36554" y="0"/>
                  </a:cubicBezTo>
                  <a:lnTo>
                    <a:pt x="328990" y="0"/>
                  </a:lnTo>
                  <a:cubicBezTo>
                    <a:pt x="338685" y="0"/>
                    <a:pt x="347982" y="3851"/>
                    <a:pt x="354838" y="10706"/>
                  </a:cubicBezTo>
                  <a:cubicBezTo>
                    <a:pt x="361693" y="17561"/>
                    <a:pt x="365544" y="26859"/>
                    <a:pt x="365544" y="36554"/>
                  </a:cubicBezTo>
                  <a:lnTo>
                    <a:pt x="365544" y="644119"/>
                  </a:lnTo>
                  <a:cubicBezTo>
                    <a:pt x="365544" y="653814"/>
                    <a:pt x="361693" y="663111"/>
                    <a:pt x="354838" y="669967"/>
                  </a:cubicBezTo>
                  <a:cubicBezTo>
                    <a:pt x="347983" y="676822"/>
                    <a:pt x="338685" y="680673"/>
                    <a:pt x="328990" y="680673"/>
                  </a:cubicBezTo>
                  <a:lnTo>
                    <a:pt x="36554" y="680673"/>
                  </a:lnTo>
                  <a:cubicBezTo>
                    <a:pt x="26859" y="680673"/>
                    <a:pt x="17562" y="676822"/>
                    <a:pt x="10706" y="669967"/>
                  </a:cubicBezTo>
                  <a:cubicBezTo>
                    <a:pt x="3851" y="663112"/>
                    <a:pt x="0" y="653814"/>
                    <a:pt x="0" y="644119"/>
                  </a:cubicBezTo>
                  <a:lnTo>
                    <a:pt x="0" y="36554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9756" tIns="29756" rIns="29756" bIns="2975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u="none" kern="1200" dirty="0" smtClean="0">
                  <a:latin typeface="Franklin Gothic Book" pitchFamily="34" charset="0"/>
                </a:rPr>
                <a:t>ИБ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419872" y="260648"/>
            <a:ext cx="2232248" cy="1224136"/>
            <a:chOff x="3419872" y="260648"/>
            <a:chExt cx="1944216" cy="122413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419872" y="260648"/>
              <a:ext cx="1944216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995936" y="997298"/>
              <a:ext cx="987384" cy="360000"/>
            </a:xfrm>
            <a:custGeom>
              <a:avLst/>
              <a:gdLst>
                <a:gd name="connsiteX0" fmla="*/ 0 w 3169669"/>
                <a:gd name="connsiteY0" fmla="*/ 94570 h 945698"/>
                <a:gd name="connsiteX1" fmla="*/ 27699 w 3169669"/>
                <a:gd name="connsiteY1" fmla="*/ 27699 h 945698"/>
                <a:gd name="connsiteX2" fmla="*/ 94570 w 3169669"/>
                <a:gd name="connsiteY2" fmla="*/ 0 h 945698"/>
                <a:gd name="connsiteX3" fmla="*/ 3075099 w 3169669"/>
                <a:gd name="connsiteY3" fmla="*/ 0 h 945698"/>
                <a:gd name="connsiteX4" fmla="*/ 3141970 w 3169669"/>
                <a:gd name="connsiteY4" fmla="*/ 27699 h 945698"/>
                <a:gd name="connsiteX5" fmla="*/ 3169669 w 3169669"/>
                <a:gd name="connsiteY5" fmla="*/ 94570 h 945698"/>
                <a:gd name="connsiteX6" fmla="*/ 3169669 w 3169669"/>
                <a:gd name="connsiteY6" fmla="*/ 851128 h 945698"/>
                <a:gd name="connsiteX7" fmla="*/ 3141970 w 3169669"/>
                <a:gd name="connsiteY7" fmla="*/ 917999 h 945698"/>
                <a:gd name="connsiteX8" fmla="*/ 3075099 w 3169669"/>
                <a:gd name="connsiteY8" fmla="*/ 945698 h 945698"/>
                <a:gd name="connsiteX9" fmla="*/ 94570 w 3169669"/>
                <a:gd name="connsiteY9" fmla="*/ 945698 h 945698"/>
                <a:gd name="connsiteX10" fmla="*/ 27699 w 3169669"/>
                <a:gd name="connsiteY10" fmla="*/ 917999 h 945698"/>
                <a:gd name="connsiteX11" fmla="*/ 0 w 3169669"/>
                <a:gd name="connsiteY11" fmla="*/ 851128 h 945698"/>
                <a:gd name="connsiteX12" fmla="*/ 0 w 3169669"/>
                <a:gd name="connsiteY12" fmla="*/ 94570 h 94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69" h="945698">
                  <a:moveTo>
                    <a:pt x="0" y="94570"/>
                  </a:moveTo>
                  <a:cubicBezTo>
                    <a:pt x="0" y="69488"/>
                    <a:pt x="9964" y="45434"/>
                    <a:pt x="27699" y="27699"/>
                  </a:cubicBezTo>
                  <a:cubicBezTo>
                    <a:pt x="45434" y="9964"/>
                    <a:pt x="69489" y="0"/>
                    <a:pt x="94570" y="0"/>
                  </a:cubicBezTo>
                  <a:lnTo>
                    <a:pt x="3075099" y="0"/>
                  </a:lnTo>
                  <a:cubicBezTo>
                    <a:pt x="3100181" y="0"/>
                    <a:pt x="3124235" y="9964"/>
                    <a:pt x="3141970" y="27699"/>
                  </a:cubicBezTo>
                  <a:cubicBezTo>
                    <a:pt x="3159705" y="45434"/>
                    <a:pt x="3169669" y="69489"/>
                    <a:pt x="3169669" y="94570"/>
                  </a:cubicBezTo>
                  <a:lnTo>
                    <a:pt x="3169669" y="851128"/>
                  </a:lnTo>
                  <a:cubicBezTo>
                    <a:pt x="3169669" y="876210"/>
                    <a:pt x="3159705" y="900264"/>
                    <a:pt x="3141970" y="917999"/>
                  </a:cubicBezTo>
                  <a:cubicBezTo>
                    <a:pt x="3124235" y="935734"/>
                    <a:pt x="3100180" y="945698"/>
                    <a:pt x="3075099" y="945698"/>
                  </a:cubicBezTo>
                  <a:lnTo>
                    <a:pt x="94570" y="945698"/>
                  </a:lnTo>
                  <a:cubicBezTo>
                    <a:pt x="69488" y="945698"/>
                    <a:pt x="45434" y="935734"/>
                    <a:pt x="27699" y="917999"/>
                  </a:cubicBezTo>
                  <a:cubicBezTo>
                    <a:pt x="9964" y="900264"/>
                    <a:pt x="0" y="876209"/>
                    <a:pt x="0" y="851128"/>
                  </a:cubicBezTo>
                  <a:lnTo>
                    <a:pt x="0" y="9457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8179" tIns="58179" rIns="58179" bIns="5817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u="none" kern="1200" dirty="0" smtClean="0">
                  <a:latin typeface="Franklin Gothic Book" pitchFamily="34" charset="0"/>
                </a:rPr>
                <a:t>ИМПБ РАН</a:t>
              </a:r>
              <a:endParaRPr lang="ru-RU" sz="1200" b="1" kern="1200" dirty="0">
                <a:latin typeface="Franklin Gothic Book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491880" y="404704"/>
              <a:ext cx="1728000" cy="504000"/>
            </a:xfrm>
            <a:custGeom>
              <a:avLst/>
              <a:gdLst>
                <a:gd name="connsiteX0" fmla="*/ 0 w 339510"/>
                <a:gd name="connsiteY0" fmla="*/ 33951 h 2244448"/>
                <a:gd name="connsiteX1" fmla="*/ 9944 w 339510"/>
                <a:gd name="connsiteY1" fmla="*/ 9944 h 2244448"/>
                <a:gd name="connsiteX2" fmla="*/ 33951 w 339510"/>
                <a:gd name="connsiteY2" fmla="*/ 0 h 2244448"/>
                <a:gd name="connsiteX3" fmla="*/ 305559 w 339510"/>
                <a:gd name="connsiteY3" fmla="*/ 0 h 2244448"/>
                <a:gd name="connsiteX4" fmla="*/ 329566 w 339510"/>
                <a:gd name="connsiteY4" fmla="*/ 9944 h 2244448"/>
                <a:gd name="connsiteX5" fmla="*/ 339510 w 339510"/>
                <a:gd name="connsiteY5" fmla="*/ 33951 h 2244448"/>
                <a:gd name="connsiteX6" fmla="*/ 339510 w 339510"/>
                <a:gd name="connsiteY6" fmla="*/ 2210497 h 2244448"/>
                <a:gd name="connsiteX7" fmla="*/ 329566 w 339510"/>
                <a:gd name="connsiteY7" fmla="*/ 2234504 h 2244448"/>
                <a:gd name="connsiteX8" fmla="*/ 305559 w 339510"/>
                <a:gd name="connsiteY8" fmla="*/ 2244448 h 2244448"/>
                <a:gd name="connsiteX9" fmla="*/ 33951 w 339510"/>
                <a:gd name="connsiteY9" fmla="*/ 2244448 h 2244448"/>
                <a:gd name="connsiteX10" fmla="*/ 9944 w 339510"/>
                <a:gd name="connsiteY10" fmla="*/ 2234504 h 2244448"/>
                <a:gd name="connsiteX11" fmla="*/ 0 w 339510"/>
                <a:gd name="connsiteY11" fmla="*/ 2210497 h 2244448"/>
                <a:gd name="connsiteX12" fmla="*/ 0 w 339510"/>
                <a:gd name="connsiteY12" fmla="*/ 33951 h 224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510" h="2244448">
                  <a:moveTo>
                    <a:pt x="0" y="33951"/>
                  </a:moveTo>
                  <a:cubicBezTo>
                    <a:pt x="0" y="24947"/>
                    <a:pt x="3577" y="16311"/>
                    <a:pt x="9944" y="9944"/>
                  </a:cubicBezTo>
                  <a:cubicBezTo>
                    <a:pt x="16311" y="3577"/>
                    <a:pt x="24947" y="0"/>
                    <a:pt x="33951" y="0"/>
                  </a:cubicBezTo>
                  <a:lnTo>
                    <a:pt x="305559" y="0"/>
                  </a:lnTo>
                  <a:cubicBezTo>
                    <a:pt x="314563" y="0"/>
                    <a:pt x="323199" y="3577"/>
                    <a:pt x="329566" y="9944"/>
                  </a:cubicBezTo>
                  <a:cubicBezTo>
                    <a:pt x="335933" y="16311"/>
                    <a:pt x="339510" y="24947"/>
                    <a:pt x="339510" y="33951"/>
                  </a:cubicBezTo>
                  <a:lnTo>
                    <a:pt x="339510" y="2210497"/>
                  </a:lnTo>
                  <a:cubicBezTo>
                    <a:pt x="339510" y="2219501"/>
                    <a:pt x="335933" y="2228137"/>
                    <a:pt x="329566" y="2234504"/>
                  </a:cubicBezTo>
                  <a:cubicBezTo>
                    <a:pt x="323199" y="2240871"/>
                    <a:pt x="314563" y="2244448"/>
                    <a:pt x="305559" y="2244448"/>
                  </a:cubicBezTo>
                  <a:lnTo>
                    <a:pt x="33951" y="2244448"/>
                  </a:lnTo>
                  <a:cubicBezTo>
                    <a:pt x="24947" y="2244448"/>
                    <a:pt x="16311" y="2240871"/>
                    <a:pt x="9944" y="2234504"/>
                  </a:cubicBezTo>
                  <a:cubicBezTo>
                    <a:pt x="3577" y="2228137"/>
                    <a:pt x="0" y="2219501"/>
                    <a:pt x="0" y="2210497"/>
                  </a:cubicBezTo>
                  <a:lnTo>
                    <a:pt x="0" y="3395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424" tIns="40424" rIns="40424" bIns="4042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i="0" u="none" kern="1200" dirty="0" smtClean="0">
                  <a:latin typeface="Franklin Gothic Book" pitchFamily="34" charset="0"/>
                </a:rPr>
                <a:t>Математическая биология</a:t>
              </a:r>
              <a:endParaRPr lang="ru-RU" sz="1200" kern="1200" dirty="0">
                <a:latin typeface="Franklin Gothic Book" pitchFamily="34" charset="0"/>
              </a:endParaRPr>
            </a:p>
          </p:txBody>
        </p:sp>
      </p:grpSp>
      <p:cxnSp>
        <p:nvCxnSpPr>
          <p:cNvPr id="61" name="Прямая со стрелкой 60"/>
          <p:cNvCxnSpPr/>
          <p:nvPr/>
        </p:nvCxnSpPr>
        <p:spPr>
          <a:xfrm flipV="1">
            <a:off x="4139952" y="1340768"/>
            <a:ext cx="432048" cy="7200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1" idx="4"/>
          </p:cNvCxnSpPr>
          <p:nvPr/>
        </p:nvCxnSpPr>
        <p:spPr>
          <a:xfrm flipV="1">
            <a:off x="5128330" y="1916832"/>
            <a:ext cx="235758" cy="909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1" idx="6"/>
          </p:cNvCxnSpPr>
          <p:nvPr/>
        </p:nvCxnSpPr>
        <p:spPr>
          <a:xfrm>
            <a:off x="5148064" y="2572105"/>
            <a:ext cx="288032" cy="4248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3347864" y="2564904"/>
            <a:ext cx="72008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0800000" flipV="1">
            <a:off x="1428728" y="2276872"/>
            <a:ext cx="1127048" cy="91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24" idx="7"/>
          </p:cNvCxnSpPr>
          <p:nvPr/>
        </p:nvCxnSpPr>
        <p:spPr>
          <a:xfrm rot="16200000" flipV="1">
            <a:off x="2680450" y="1909460"/>
            <a:ext cx="441840" cy="172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 flipV="1">
            <a:off x="2915816" y="908720"/>
            <a:ext cx="432048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2555776" y="1988840"/>
            <a:ext cx="2592288" cy="648072"/>
          </a:xfrm>
          <a:custGeom>
            <a:avLst/>
            <a:gdLst>
              <a:gd name="connsiteX0" fmla="*/ 0 w 8636177"/>
              <a:gd name="connsiteY0" fmla="*/ 224445 h 2244448"/>
              <a:gd name="connsiteX1" fmla="*/ 65739 w 8636177"/>
              <a:gd name="connsiteY1" fmla="*/ 65738 h 2244448"/>
              <a:gd name="connsiteX2" fmla="*/ 224446 w 8636177"/>
              <a:gd name="connsiteY2" fmla="*/ 0 h 2244448"/>
              <a:gd name="connsiteX3" fmla="*/ 8411732 w 8636177"/>
              <a:gd name="connsiteY3" fmla="*/ 0 h 2244448"/>
              <a:gd name="connsiteX4" fmla="*/ 8570439 w 8636177"/>
              <a:gd name="connsiteY4" fmla="*/ 65739 h 2244448"/>
              <a:gd name="connsiteX5" fmla="*/ 8636177 w 8636177"/>
              <a:gd name="connsiteY5" fmla="*/ 224446 h 2244448"/>
              <a:gd name="connsiteX6" fmla="*/ 8636177 w 8636177"/>
              <a:gd name="connsiteY6" fmla="*/ 2020003 h 2244448"/>
              <a:gd name="connsiteX7" fmla="*/ 8570439 w 8636177"/>
              <a:gd name="connsiteY7" fmla="*/ 2178710 h 2244448"/>
              <a:gd name="connsiteX8" fmla="*/ 8411732 w 8636177"/>
              <a:gd name="connsiteY8" fmla="*/ 2244448 h 2244448"/>
              <a:gd name="connsiteX9" fmla="*/ 224445 w 8636177"/>
              <a:gd name="connsiteY9" fmla="*/ 2244448 h 2244448"/>
              <a:gd name="connsiteX10" fmla="*/ 65738 w 8636177"/>
              <a:gd name="connsiteY10" fmla="*/ 2178709 h 2244448"/>
              <a:gd name="connsiteX11" fmla="*/ 0 w 8636177"/>
              <a:gd name="connsiteY11" fmla="*/ 2020002 h 2244448"/>
              <a:gd name="connsiteX12" fmla="*/ 0 w 8636177"/>
              <a:gd name="connsiteY12" fmla="*/ 224445 h 224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36177" h="2244448">
                <a:moveTo>
                  <a:pt x="0" y="224445"/>
                </a:moveTo>
                <a:cubicBezTo>
                  <a:pt x="0" y="164918"/>
                  <a:pt x="23647" y="107830"/>
                  <a:pt x="65739" y="65738"/>
                </a:cubicBezTo>
                <a:cubicBezTo>
                  <a:pt x="107831" y="23646"/>
                  <a:pt x="164919" y="0"/>
                  <a:pt x="224446" y="0"/>
                </a:cubicBezTo>
                <a:lnTo>
                  <a:pt x="8411732" y="0"/>
                </a:lnTo>
                <a:cubicBezTo>
                  <a:pt x="8471259" y="0"/>
                  <a:pt x="8528347" y="23647"/>
                  <a:pt x="8570439" y="65739"/>
                </a:cubicBezTo>
                <a:cubicBezTo>
                  <a:pt x="8612531" y="107831"/>
                  <a:pt x="8636177" y="164919"/>
                  <a:pt x="8636177" y="224446"/>
                </a:cubicBezTo>
                <a:lnTo>
                  <a:pt x="8636177" y="2020003"/>
                </a:lnTo>
                <a:cubicBezTo>
                  <a:pt x="8636177" y="2079530"/>
                  <a:pt x="8612530" y="2136618"/>
                  <a:pt x="8570439" y="2178710"/>
                </a:cubicBezTo>
                <a:cubicBezTo>
                  <a:pt x="8528347" y="2220802"/>
                  <a:pt x="8471259" y="2244448"/>
                  <a:pt x="8411732" y="2244448"/>
                </a:cubicBezTo>
                <a:lnTo>
                  <a:pt x="224445" y="2244448"/>
                </a:lnTo>
                <a:cubicBezTo>
                  <a:pt x="164918" y="2244448"/>
                  <a:pt x="107830" y="2220801"/>
                  <a:pt x="65738" y="2178709"/>
                </a:cubicBezTo>
                <a:cubicBezTo>
                  <a:pt x="23646" y="2136617"/>
                  <a:pt x="0" y="2079529"/>
                  <a:pt x="0" y="2020002"/>
                </a:cubicBezTo>
                <a:lnTo>
                  <a:pt x="0" y="224445"/>
                </a:lnTo>
                <a:close/>
              </a:path>
            </a:pathLst>
          </a:cu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96218" tIns="96218" rIns="96218" bIns="9621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Franklin Gothic Book" pitchFamily="34" charset="0"/>
              </a:rPr>
              <a:t>Действующие 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Franklin Gothic Book" pitchFamily="34" charset="0"/>
              </a:rPr>
              <a:t>Научные школы ПНЦ</a:t>
            </a:r>
            <a:endParaRPr lang="ru-RU" sz="1400" b="1" kern="1200" dirty="0">
              <a:latin typeface="Franklin Gothic Boo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11858" y="6488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/>
          <p:nvPr/>
        </p:nvGrpSpPr>
        <p:grpSpPr>
          <a:xfrm>
            <a:off x="3929058" y="714356"/>
            <a:ext cx="5000660" cy="2928958"/>
            <a:chOff x="2969197" y="4699353"/>
            <a:chExt cx="3494205" cy="28019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5400000">
              <a:off x="3315340" y="4353210"/>
              <a:ext cx="2801920" cy="349420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069031" y="4972711"/>
              <a:ext cx="3344453" cy="2140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i="1" u="sng" kern="1200" dirty="0">
                  <a:solidFill>
                    <a:schemeClr val="tx1"/>
                  </a:solidFill>
                </a:rPr>
                <a:t>Основатель </a:t>
              </a:r>
              <a:r>
                <a:rPr lang="ru-RU" sz="1200" i="1" u="sng" kern="1200" dirty="0" smtClean="0">
                  <a:solidFill>
                    <a:schemeClr val="tx1"/>
                  </a:solidFill>
                </a:rPr>
                <a:t>школы</a:t>
              </a:r>
              <a:r>
                <a:rPr lang="ru-RU" sz="1200" i="1" kern="1200" dirty="0" smtClean="0">
                  <a:solidFill>
                    <a:schemeClr val="tx1"/>
                  </a:solidFill>
                </a:rPr>
                <a:t>: </a:t>
              </a:r>
              <a:endParaRPr lang="ru-RU" sz="1200" i="1" kern="1200" dirty="0" smtClean="0">
                <a:solidFill>
                  <a:schemeClr val="tx1"/>
                </a:solidFill>
              </a:endParaRP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Франк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Глеб Михайлович</a:t>
              </a:r>
              <a:r>
                <a:rPr lang="ru-RU" sz="1200" dirty="0" smtClean="0">
                  <a:solidFill>
                    <a:schemeClr val="tx1"/>
                  </a:solidFill>
                </a:rPr>
                <a:t>, акад., (1904-1976)</a:t>
              </a:r>
              <a:endParaRPr lang="ru-RU" sz="1200" kern="1200" dirty="0">
                <a:solidFill>
                  <a:schemeClr val="tx1"/>
                </a:solidFill>
              </a:endParaRP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i="1" u="sng" kern="1200" dirty="0">
                  <a:solidFill>
                    <a:schemeClr val="tx1"/>
                  </a:solidFill>
                </a:rPr>
                <a:t>Лидер школы</a:t>
              </a:r>
              <a:r>
                <a:rPr lang="ru-RU" sz="1200" i="1" kern="1200" dirty="0">
                  <a:solidFill>
                    <a:schemeClr val="tx1"/>
                  </a:solidFill>
                </a:rPr>
                <a:t>: </a:t>
              </a:r>
              <a:r>
                <a:rPr lang="ru-RU" sz="1200" i="1" dirty="0" smtClean="0">
                  <a:solidFill>
                    <a:schemeClr val="tx1"/>
                  </a:solidFill>
                </a:rPr>
                <a:t>: </a:t>
              </a:r>
              <a:endParaRPr lang="ru-RU" sz="1200" i="1" dirty="0" smtClean="0">
                <a:solidFill>
                  <a:schemeClr val="tx1"/>
                </a:solidFill>
              </a:endParaRP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Иваницкий 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Генрих Романович</a:t>
              </a:r>
              <a:r>
                <a:rPr lang="ru-RU" sz="1200" dirty="0" smtClean="0">
                  <a:solidFill>
                    <a:schemeClr val="tx1"/>
                  </a:solidFill>
                </a:rPr>
                <a:t>,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д.ф.-м.н</a:t>
              </a:r>
              <a:r>
                <a:rPr lang="ru-RU" sz="1200" dirty="0" smtClean="0">
                  <a:solidFill>
                    <a:schemeClr val="tx1"/>
                  </a:solidFill>
                </a:rPr>
                <a:t>., проф.,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член.-корр</a:t>
              </a:r>
              <a:r>
                <a:rPr lang="ru-RU" sz="1200" dirty="0" smtClean="0">
                  <a:solidFill>
                    <a:schemeClr val="tx1"/>
                  </a:solidFill>
                </a:rPr>
                <a:t>. </a:t>
              </a:r>
              <a:r>
                <a:rPr lang="ru-RU" sz="1200" dirty="0" smtClean="0">
                  <a:solidFill>
                    <a:schemeClr val="tx1"/>
                  </a:solidFill>
                </a:rPr>
                <a:t>РАН</a:t>
              </a:r>
              <a:endParaRPr lang="ru-RU" sz="1200" kern="1200" dirty="0" smtClean="0">
                <a:solidFill>
                  <a:schemeClr val="tx1"/>
                </a:solidFill>
              </a:endParaRPr>
            </a:p>
            <a:p>
              <a:pPr marL="176213" lvl="2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i="1" u="sng" kern="1200" dirty="0" smtClean="0">
                  <a:solidFill>
                    <a:schemeClr val="tx1"/>
                  </a:solidFill>
                </a:rPr>
                <a:t>Основной состав школы:</a:t>
              </a:r>
            </a:p>
            <a:p>
              <a:pPr marL="114300" lvl="2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  </a:t>
              </a:r>
              <a:r>
                <a:rPr lang="ru-RU" sz="1200" dirty="0" smtClean="0">
                  <a:solidFill>
                    <a:schemeClr val="tx1"/>
                  </a:solidFill>
                </a:rPr>
                <a:t>Архипов Владимир Викторович к.б.н., с.н.с., 1954, ИТЭБ РАН; </a:t>
              </a:r>
              <a:br>
                <a:rPr lang="ru-RU" sz="1200" dirty="0" smtClean="0">
                  <a:solidFill>
                    <a:schemeClr val="tx1"/>
                  </a:solidFill>
                </a:rPr>
              </a:br>
              <a:r>
                <a:rPr lang="ru-RU" sz="1200" dirty="0" err="1" smtClean="0">
                  <a:solidFill>
                    <a:schemeClr val="tx1"/>
                  </a:solidFill>
                </a:rPr>
                <a:t>Асланиди</a:t>
              </a:r>
              <a:r>
                <a:rPr lang="ru-RU" sz="1200" dirty="0" smtClean="0">
                  <a:solidFill>
                    <a:schemeClr val="tx1"/>
                  </a:solidFill>
                </a:rPr>
                <a:t> Георгий Владимирович аспирант, 1971, ИТЭБ РАН; </a:t>
              </a:r>
              <a:br>
                <a:rPr lang="ru-RU" sz="1200" dirty="0" smtClean="0">
                  <a:solidFill>
                    <a:schemeClr val="tx1"/>
                  </a:solidFill>
                </a:rPr>
              </a:br>
              <a:r>
                <a:rPr lang="ru-RU" sz="1200" dirty="0" err="1" smtClean="0">
                  <a:solidFill>
                    <a:schemeClr val="tx1"/>
                  </a:solidFill>
                </a:rPr>
                <a:t>Баум</a:t>
              </a:r>
              <a:r>
                <a:rPr lang="ru-RU" sz="1200" dirty="0" smtClean="0">
                  <a:solidFill>
                    <a:schemeClr val="tx1"/>
                  </a:solidFill>
                </a:rPr>
                <a:t> Олег Валентинович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к.ф.-м.н</a:t>
              </a:r>
              <a:r>
                <a:rPr lang="ru-RU" sz="1200" dirty="0" smtClean="0">
                  <a:solidFill>
                    <a:schemeClr val="tx1"/>
                  </a:solidFill>
                </a:rPr>
                <a:t>., рук. лаб., 1935, ИТЭБ РАН; </a:t>
              </a:r>
              <a:br>
                <a:rPr lang="ru-RU" sz="1200" dirty="0" smtClean="0">
                  <a:solidFill>
                    <a:schemeClr val="tx1"/>
                  </a:solidFill>
                </a:rPr>
              </a:br>
              <a:r>
                <a:rPr lang="ru-RU" sz="1200" dirty="0" smtClean="0">
                  <a:solidFill>
                    <a:schemeClr val="tx1"/>
                  </a:solidFill>
                </a:rPr>
                <a:t>Букин Виталий Александрович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к.ф.-м.н</a:t>
              </a:r>
              <a:r>
                <a:rPr lang="ru-RU" sz="1200" dirty="0" smtClean="0">
                  <a:solidFill>
                    <a:schemeClr val="tx1"/>
                  </a:solidFill>
                </a:rPr>
                <a:t>., рук. лаб., 1961, Дублинский университет, Ирландия; </a:t>
              </a:r>
              <a:br>
                <a:rPr lang="ru-RU" sz="1200" dirty="0" smtClean="0">
                  <a:solidFill>
                    <a:schemeClr val="tx1"/>
                  </a:solidFill>
                </a:rPr>
              </a:br>
              <a:r>
                <a:rPr lang="ru-RU" sz="1200" dirty="0" smtClean="0">
                  <a:solidFill>
                    <a:schemeClr val="tx1"/>
                  </a:solidFill>
                </a:rPr>
                <a:t>и др. 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18"/>
          <p:cNvGrpSpPr/>
          <p:nvPr/>
        </p:nvGrpSpPr>
        <p:grpSpPr>
          <a:xfrm>
            <a:off x="417688" y="2420888"/>
            <a:ext cx="8042744" cy="938719"/>
            <a:chOff x="-2257611" y="2636911"/>
            <a:chExt cx="6469572" cy="1531340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-2257611" y="2636911"/>
              <a:ext cx="6469571" cy="15270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7200" tIns="3600" rIns="7200" bIns="36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2204225" y="2636911"/>
              <a:ext cx="6416186" cy="1531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i="1" dirty="0" smtClean="0"/>
                <a:t>Основные направления деятельности:</a:t>
              </a:r>
              <a:endParaRPr lang="ru-RU" sz="1100" b="1" dirty="0" smtClean="0"/>
            </a:p>
            <a:p>
              <a:pPr lvl="0"/>
              <a:r>
                <a:rPr lang="ru-RU" sz="1100" dirty="0" smtClean="0"/>
                <a:t>Изучение механизмов переходов от хаотического к кооперативному движению при нелинейных взаимодействиях “объекты« внешняя </a:t>
              </a:r>
              <a:r>
                <a:rPr lang="ru-RU" sz="1100" dirty="0" err="1" smtClean="0"/>
                <a:t>cреда</a:t>
              </a:r>
              <a:r>
                <a:rPr lang="ru-RU" sz="1100" dirty="0" smtClean="0"/>
                <a:t>” в биосистемах. Объекты исследования: макромолекулярные комплексы и везикулы во взвесях и эмульсиях (</a:t>
              </a:r>
              <a:r>
                <a:rPr lang="ru-RU" sz="1100" dirty="0" err="1" smtClean="0"/>
                <a:t>ДНК-липидные</a:t>
              </a:r>
              <a:r>
                <a:rPr lang="ru-RU" sz="1100" dirty="0" smtClean="0"/>
                <a:t> комплексы, </a:t>
              </a:r>
              <a:r>
                <a:rPr lang="ru-RU" sz="1100" dirty="0" err="1" smtClean="0"/>
                <a:t>перфторуглеродные</a:t>
              </a:r>
              <a:r>
                <a:rPr lang="ru-RU" sz="1100" dirty="0" smtClean="0"/>
                <a:t> частицы); </a:t>
              </a:r>
              <a:r>
                <a:rPr lang="ru-RU" sz="1100" dirty="0" err="1" smtClean="0"/>
                <a:t>автоволны</a:t>
              </a:r>
              <a:r>
                <a:rPr lang="ru-RU" sz="1100" dirty="0" smtClean="0"/>
                <a:t> возбуждения в миокарде сердца;</a:t>
              </a:r>
              <a:r>
                <a:rPr lang="en-US" sz="1100" dirty="0" smtClean="0"/>
                <a:t> …….</a:t>
              </a:r>
              <a:endParaRPr lang="ru-RU" sz="11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940152" y="0"/>
            <a:ext cx="295232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Для </a:t>
            </a:r>
            <a:r>
              <a:rPr lang="ru-RU" sz="2800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школ </a:t>
            </a:r>
            <a:r>
              <a:rPr lang="ru-RU" sz="2800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: </a:t>
            </a:r>
            <a:endParaRPr lang="en-US" sz="2800" b="1" dirty="0" smtClean="0">
              <a:ln w="12700">
                <a:solidFill>
                  <a:srgbClr val="000066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Heavy" pitchFamily="34" charset="0"/>
            </a:endParaRPr>
          </a:p>
        </p:txBody>
      </p:sp>
      <p:grpSp>
        <p:nvGrpSpPr>
          <p:cNvPr id="8" name="Группа 10"/>
          <p:cNvGrpSpPr/>
          <p:nvPr/>
        </p:nvGrpSpPr>
        <p:grpSpPr>
          <a:xfrm>
            <a:off x="5508103" y="1988843"/>
            <a:ext cx="3240360" cy="1008112"/>
            <a:chOff x="4063173" y="6401023"/>
            <a:chExt cx="2356939" cy="754394"/>
          </a:xfrm>
        </p:grpSpPr>
        <p:sp>
          <p:nvSpPr>
            <p:cNvPr id="12" name="Прямоугольник с двумя скругленными противолежащими углами 11"/>
            <p:cNvSpPr/>
            <p:nvPr/>
          </p:nvSpPr>
          <p:spPr>
            <a:xfrm>
              <a:off x="4063173" y="6401023"/>
              <a:ext cx="2356939" cy="754394"/>
            </a:xfrm>
            <a:prstGeom prst="round2Diag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167927" y="6443848"/>
              <a:ext cx="2187580" cy="632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Школа:.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Биосинергетика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— механизмы самоорганизации в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диффузионно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- контролируемых системах</a:t>
              </a: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11560" y="3284984"/>
          <a:ext cx="2736304" cy="2992180"/>
        </p:xfrm>
        <a:graphic>
          <a:graphicData uri="http://schemas.openxmlformats.org/drawingml/2006/table">
            <a:tbl>
              <a:tblPr firstRow="1" lastRow="1">
                <a:tableStyleId>{E8B1032C-EA38-4F05-BA0D-38AFFFC7BED3}</a:tableStyleId>
              </a:tblPr>
              <a:tblGrid>
                <a:gridCol w="1800200"/>
                <a:gridCol w="936104"/>
              </a:tblGrid>
              <a:tr h="52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Гранты </a:t>
                      </a:r>
                      <a:r>
                        <a:rPr lang="ru-RU" sz="1200" u="none" strike="noStrike" dirty="0" smtClean="0"/>
                        <a:t>школы </a:t>
                      </a:r>
                      <a:r>
                        <a:rPr lang="ru-RU" sz="1200" u="none" strike="noStrike" dirty="0"/>
                        <a:t>"</a:t>
                      </a:r>
                      <a:r>
                        <a:rPr lang="ru-RU" sz="1200" u="none" strike="noStrike" dirty="0" err="1"/>
                        <a:t>Биосенергетика</a:t>
                      </a:r>
                      <a:r>
                        <a:rPr lang="ru-RU" sz="1200" u="none" strike="noStrike" dirty="0"/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Кол-во записей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06/CE/B1129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07-01-00295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07-04-00363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07-04-01066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08-04-01520-a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10-02-00996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CHE-0526866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GM059570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3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Общий итог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3635896" y="3212976"/>
            <a:ext cx="4824535" cy="3384376"/>
            <a:chOff x="3419873" y="3140968"/>
            <a:chExt cx="3785636" cy="2880320"/>
          </a:xfrm>
        </p:grpSpPr>
        <p:pic>
          <p:nvPicPr>
            <p:cNvPr id="31" name="Picture 2" descr="http://upload.wikimedia.org/wikipedia/ru/0/03/%D0%9F%D0%BE%D1%87%D1%91%D1%82%D0%BD%D0%B0%D1%8F_%D0%B3%D1%80%D0%B0%D0%BC%D0%BE%D1%82%D0%B0_%D0%93%D1%83%D0%B1%D0%B5%D1%80%D0%BD%D0%B0%D1%82%D0%BE%D1%80%D0%B0_%D0%90%D1%81%D1%82%D1%80%D0%B0%D1%85%D0%B0%D0%BD%D1%81%D0%BA%D0%BE%D0%B9_%D0%BE%D0%B1%D0%BB%D0%B0%D1%81%D1%82%D0%B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3419873" y="3140968"/>
              <a:ext cx="3785636" cy="2880320"/>
            </a:xfrm>
            <a:prstGeom prst="rect">
              <a:avLst/>
            </a:prstGeom>
            <a:noFill/>
          </p:spPr>
        </p:pic>
        <p:sp>
          <p:nvSpPr>
            <p:cNvPr id="32" name="Прямоугольник 31"/>
            <p:cNvSpPr/>
            <p:nvPr/>
          </p:nvSpPr>
          <p:spPr>
            <a:xfrm>
              <a:off x="3851920" y="3789040"/>
              <a:ext cx="3096344" cy="1800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7984" y="4005064"/>
            <a:ext cx="381642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Лауреат премии "Призвание"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номинации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"За вклад в развитие медицины внесенный представителями фундаментальной науки и немедицинских профессий" (2002)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.Лауреаты – группа ученых под руководством Феликса Федоровича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Белоярцева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(Пущино, Московская область). Награждены за создание препарата «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Перфторан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»: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Кнунянц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Иван Людвигович,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Быстрицкий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Георгий Иосифович,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Гервиц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Лев Львович, Иваницкий Генрих Романович, Исламов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Бахрам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Исламович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Маевский Евгений Ильич, Макаров Кирилл Николаевич, Мороз Виктор Васильевич, Онищенко Нина Андреевна, Крылов Николай Леонидович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292" name="Picture 4" descr="http://cbp.iteb.psn.ru/library/Exhibition/Ivanitsky/prizvan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4038" y="-46038"/>
            <a:ext cx="904875" cy="1638301"/>
          </a:xfrm>
          <a:prstGeom prst="rect">
            <a:avLst/>
          </a:prstGeom>
          <a:noFill/>
        </p:spPr>
      </p:pic>
      <p:pic>
        <p:nvPicPr>
          <p:cNvPr id="12294" name="Picture 6" descr="http://cbp.iteb.psn.ru/library/Exhibition/Ivanitsky/prizvan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964" y="3789040"/>
            <a:ext cx="1538036" cy="2784655"/>
          </a:xfrm>
          <a:prstGeom prst="rect">
            <a:avLst/>
          </a:prstGeom>
          <a:noFill/>
        </p:spPr>
      </p:pic>
      <p:pic>
        <p:nvPicPr>
          <p:cNvPr id="12298" name="Picture 10" descr="http://cbp.iteb.psn.ru/library/Exhibition/Ivanitsky/gospre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9D3C7"/>
              </a:clrFrom>
              <a:clrTo>
                <a:srgbClr val="D9D3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356992"/>
            <a:ext cx="990600" cy="1600200"/>
          </a:xfrm>
          <a:prstGeom prst="rect">
            <a:avLst/>
          </a:prstGeom>
          <a:noFill/>
        </p:spPr>
      </p:pic>
      <p:pic>
        <p:nvPicPr>
          <p:cNvPr id="12308" name="Picture 20" descr="http://krymology.info/images/7/7d/%D0%9B%D0%B5%D0%BD%D0%B8%D0%BD%D1%81%D0%BA%D0%B0%D1%8F_%D0%BF%D1%80%D0%B5%D0%BC%D0%B8%D1%8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789040"/>
            <a:ext cx="942695" cy="1611560"/>
          </a:xfrm>
          <a:prstGeom prst="rect">
            <a:avLst/>
          </a:prstGeom>
          <a:noFill/>
        </p:spPr>
      </p:pic>
      <p:sp>
        <p:nvSpPr>
          <p:cNvPr id="53" name="Скругленный прямоугольник 52"/>
          <p:cNvSpPr/>
          <p:nvPr/>
        </p:nvSpPr>
        <p:spPr>
          <a:xfrm>
            <a:off x="179512" y="620688"/>
            <a:ext cx="3672408" cy="1584176"/>
          </a:xfrm>
          <a:prstGeom prst="roundRect">
            <a:avLst/>
          </a:prstGeom>
          <a:solidFill>
            <a:srgbClr val="00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Основатели научных школ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Руководители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Состав сотрудников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Направления работы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</a:rPr>
              <a:t>Гранты, премии, награды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48464" y="64533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0"/>
            <a:ext cx="4583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latin typeface="Franklin Gothic Heavy" pitchFamily="34" charset="0"/>
              </a:rPr>
              <a:t>Для каждого сотрудника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3808" y="692696"/>
            <a:ext cx="4608512" cy="27084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Кудеяров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В.Н.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Биелек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П., Соколов О.А., Кноп К.,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Пругар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Я., Семенов В.М.,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Башкин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В.Н.,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Моцик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А.,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Скоржепова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И.,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Шабаев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В.П., </a:t>
            </a:r>
            <a:r>
              <a:rPr kumimoji="0" 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Никитишен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В.И. "Баланс азота и трансформация азотных удобрений в почвах." - Пущино: ОНТИ НЦБИ АН СССР.- 1986.- 160 с.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Заварзин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Г.А.,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Кудеяров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В.Н.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ред. "Дыхание почвы:." Сборник научных трудов.- Пущино: ОНТИ НЦБИ РАН, 1993.- 145 с.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Кудеяров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В.Н.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Заварзин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Г.А.,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Благодатский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С.А., Борисов А.В., Воронин П.Ю., Демкин В.А., Демкина Т.С., Евдокимов И.В., Замолодчиков Д.Г., Карелин Д.В., Комаров А.С., Курганова И.Н., Ларионова А.А., Лопес де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Гереню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В.О., Уткин А.И., Чертов О.Г. "Пулы и потоки углерода в наземных экосистемах России. " - М.: Наука, 2007. - 315 с.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Кудеяров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 Н.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"Цикл азота в почве и эффективность удобрений." // М.: Наука, 1989. – 216 с.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Кудеяров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В.Н.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Башкин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В.Н.,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Кудеярова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А.Ю., Бочкарев А.Н. "Экологические проблемы применения минеральных удобрений. " - М.: Наука, 1984. - 214 с</a:t>
            </a:r>
          </a:p>
        </p:txBody>
      </p:sp>
      <p:grpSp>
        <p:nvGrpSpPr>
          <p:cNvPr id="6" name="Группа 13"/>
          <p:cNvGrpSpPr/>
          <p:nvPr/>
        </p:nvGrpSpPr>
        <p:grpSpPr>
          <a:xfrm>
            <a:off x="539552" y="2134360"/>
            <a:ext cx="6660232" cy="2016224"/>
            <a:chOff x="-36512" y="4293097"/>
            <a:chExt cx="6660232" cy="160597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6512" y="4293097"/>
              <a:ext cx="4572000" cy="131793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900" b="1" dirty="0" smtClean="0"/>
                <a:t>№469747</a:t>
              </a:r>
              <a:br>
                <a:rPr lang="ru-RU" sz="900" b="1" dirty="0" smtClean="0"/>
              </a:br>
              <a:r>
                <a:rPr lang="ru-RU" sz="900" b="1" i="1" dirty="0" smtClean="0"/>
                <a:t>СПОСОБ ОПРЕДЕЛЕНИЯ ГРАМОТРИЦАТЕЛЬНЫХ И ГРАМПОЛОЖИТЕЛЬНЫХ МИКРООРГАНИЗМОВ 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i="1" dirty="0" smtClean="0"/>
                <a:t>Тип </a:t>
              </a:r>
              <a:r>
                <a:rPr lang="ru-RU" sz="900" i="1" dirty="0" err="1" smtClean="0"/>
                <a:t>документа:</a:t>
              </a:r>
              <a:r>
                <a:rPr lang="ru-RU" sz="900" dirty="0" err="1" smtClean="0"/>
                <a:t>А.С</a:t>
              </a:r>
              <a:r>
                <a:rPr lang="ru-RU" sz="900" dirty="0" smtClean="0"/>
                <a:t>.</a:t>
              </a:r>
              <a:br>
                <a:rPr lang="ru-RU" sz="900" dirty="0" smtClean="0"/>
              </a:br>
              <a:r>
                <a:rPr lang="ru-RU" sz="900" b="1" i="1" dirty="0" smtClean="0"/>
                <a:t>Авторы:</a:t>
              </a:r>
              <a:r>
                <a:rPr lang="ru-RU" sz="900" dirty="0" smtClean="0"/>
                <a:t> КАРНАУХОВ ВАЛЕРИЙ НИКОЛАЕВИЧ, МЕЛЬНИКОВА ЕВГЕНИЯ ВАЛЕНТИНОВНА, ПЕТРИКЕВИЧ СВЕТЛАНА БОРИСОВНА, ТЕПЛОВА ВЕРА ВИКТОРОВНА, ЯШИН ВАЛЕРИЙ АЛЕКС</a:t>
              </a:r>
              <a:br>
                <a:rPr lang="ru-RU" sz="900" dirty="0" smtClean="0"/>
              </a:br>
              <a:r>
                <a:rPr lang="ru-RU" sz="900" b="1" i="1" dirty="0" err="1" smtClean="0"/>
                <a:t>Патентообладатель</a:t>
              </a:r>
              <a:r>
                <a:rPr lang="ru-RU" sz="900" b="1" i="1" dirty="0" smtClean="0"/>
                <a:t>/заявитель:</a:t>
              </a:r>
              <a:r>
                <a:rPr lang="ru-RU" sz="900" dirty="0" smtClean="0"/>
                <a:t> ИНСТИТУТ БИОЛОГИЧЕСКОЙ ФИЗИКИ АН СССР</a:t>
              </a:r>
              <a:br>
                <a:rPr lang="ru-RU" sz="900" dirty="0" smtClean="0"/>
              </a:br>
              <a:r>
                <a:rPr lang="ru-RU" sz="900" b="1" i="1" dirty="0" smtClean="0"/>
                <a:t>МПК:</a:t>
              </a:r>
              <a:r>
                <a:rPr lang="ru-RU" sz="900" dirty="0" smtClean="0"/>
                <a:t> C12K1/00</a:t>
              </a:r>
              <a:br>
                <a:rPr lang="ru-RU" sz="900" dirty="0" smtClean="0"/>
              </a:br>
              <a:r>
                <a:rPr lang="ru-RU" sz="900" b="1" i="1" dirty="0" smtClean="0"/>
                <a:t>Дата публикации:</a:t>
              </a:r>
              <a:r>
                <a:rPr lang="ru-RU" sz="900" dirty="0" smtClean="0"/>
                <a:t> 05.05.1975</a:t>
              </a:r>
              <a:endParaRPr lang="ru-RU" sz="9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51720" y="4581128"/>
              <a:ext cx="4572000" cy="13179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900" b="1" dirty="0" smtClean="0"/>
                <a:t>№2036895</a:t>
              </a:r>
            </a:p>
            <a:p>
              <a:r>
                <a:rPr lang="ru-RU" sz="900" b="1" dirty="0" smtClean="0"/>
                <a:t>СПОСОБ ПОЛУЧЕНИЯ ЯНТАРНОЙ КИСЛОТЫ</a:t>
              </a:r>
            </a:p>
            <a:p>
              <a:r>
                <a:rPr lang="ru-RU" sz="900" dirty="0" smtClean="0"/>
                <a:t>Тип </a:t>
              </a:r>
              <a:r>
                <a:rPr lang="ru-RU" sz="900" dirty="0" err="1" smtClean="0"/>
                <a:t>документа:ПАТЕНТ</a:t>
              </a:r>
              <a:endParaRPr lang="ru-RU" sz="900" dirty="0" smtClean="0"/>
            </a:p>
            <a:p>
              <a:r>
                <a:rPr lang="ru-RU" sz="900" dirty="0" smtClean="0"/>
                <a:t>Авторы: </a:t>
              </a:r>
              <a:r>
                <a:rPr lang="ru-RU" sz="900" dirty="0" err="1" smtClean="0"/>
                <a:t>Лиакумович</a:t>
              </a:r>
              <a:r>
                <a:rPr lang="ru-RU" sz="900" dirty="0" smtClean="0"/>
                <a:t> А.Г., Самуилов Я.Д., Гольдберг Ю.М., Кондрашова М.Н., Губайдуллин Л.Ю., </a:t>
              </a:r>
              <a:r>
                <a:rPr lang="ru-RU" sz="900" dirty="0" err="1" smtClean="0"/>
                <a:t>Галиуллина</a:t>
              </a:r>
              <a:r>
                <a:rPr lang="ru-RU" sz="900" dirty="0" smtClean="0"/>
                <a:t> Т.Н., Рыжикова Т.Я., Костина Л.А., Маевский Е.И., Розенфельд А.С., </a:t>
              </a:r>
              <a:r>
                <a:rPr lang="ru-RU" sz="900" b="1" dirty="0" smtClean="0"/>
                <a:t>Каминский Ю.Г.</a:t>
              </a:r>
              <a:r>
                <a:rPr lang="ru-RU" sz="900" dirty="0" smtClean="0"/>
                <a:t>, Хазанов В.А., </a:t>
              </a:r>
              <a:r>
                <a:rPr lang="ru-RU" sz="900" dirty="0" err="1" smtClean="0"/>
                <a:t>Саратиков</a:t>
              </a:r>
              <a:r>
                <a:rPr lang="ru-RU" sz="900" dirty="0" smtClean="0"/>
                <a:t> А.С., Трифонов С.В., Хисматуллин А.Н.</a:t>
              </a:r>
            </a:p>
            <a:p>
              <a:r>
                <a:rPr lang="ru-RU" sz="900" dirty="0" err="1" smtClean="0"/>
                <a:t>Патентообладатель</a:t>
              </a:r>
              <a:r>
                <a:rPr lang="ru-RU" sz="900" dirty="0" smtClean="0"/>
                <a:t>/заявитель: Татарский технологический научный центр Казанского государственного технологического университета</a:t>
              </a:r>
            </a:p>
            <a:p>
              <a:r>
                <a:rPr lang="ru-RU" sz="900" dirty="0" smtClean="0"/>
                <a:t>МПК: C07C51/34, C07C55/10</a:t>
              </a:r>
            </a:p>
            <a:p>
              <a:r>
                <a:rPr lang="ru-RU" sz="900" dirty="0" smtClean="0"/>
                <a:t>Дата публикации: 09.06.1995</a:t>
              </a:r>
              <a:endParaRPr lang="ru-RU" sz="900" dirty="0"/>
            </a:p>
          </p:txBody>
        </p:sp>
      </p:grpSp>
      <p:pic>
        <p:nvPicPr>
          <p:cNvPr id="11" name="Picture 3" descr="http://cbp.iteb.psn.ru/library/images/CBPlogo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352642" y="4363295"/>
            <a:ext cx="1565754" cy="153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Medl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740353" y="1340768"/>
            <a:ext cx="1084797" cy="38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Picture 9" descr="E-Libr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388424" y="1916832"/>
            <a:ext cx="438714" cy="41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5" descr="Web of Science, Journal Citation Reports, Essential Science Indicato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020270" y="620687"/>
            <a:ext cx="1916657" cy="49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5" name="Picture 11" descr="Scopu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812632" y="2734811"/>
            <a:ext cx="1052288" cy="34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6" name="Picture 19" descr="http://www1.fips.ru/structure_fips/Z_FIPS7.g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080526" y="3249732"/>
            <a:ext cx="558031" cy="55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3995936" y="3861048"/>
            <a:ext cx="2965971" cy="2828067"/>
            <a:chOff x="467544" y="3212976"/>
            <a:chExt cx="3234941" cy="319862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 l="28319" t="14126" r="41544" b="41955"/>
            <a:stretch>
              <a:fillRect/>
            </a:stretch>
          </p:blipFill>
          <p:spPr bwMode="auto">
            <a:xfrm>
              <a:off x="1174387" y="4108851"/>
              <a:ext cx="2528098" cy="2302752"/>
            </a:xfrm>
            <a:prstGeom prst="rect">
              <a:avLst/>
            </a:prstGeom>
            <a:ln>
              <a:solidFill>
                <a:srgbClr val="550C0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 l="15002" t="14668" r="26658" b="7990"/>
            <a:stretch>
              <a:fillRect/>
            </a:stretch>
          </p:blipFill>
          <p:spPr bwMode="auto">
            <a:xfrm>
              <a:off x="467544" y="3212976"/>
              <a:ext cx="2542627" cy="2106748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179511" y="4149080"/>
            <a:ext cx="3240361" cy="2304256"/>
            <a:chOff x="5136660" y="4509120"/>
            <a:chExt cx="3467788" cy="1756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136660" y="4509120"/>
              <a:ext cx="3467788" cy="1756066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90785" y="4618874"/>
              <a:ext cx="3159538" cy="154806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chemeClr val="bg1"/>
                  </a:solidFill>
                </a:rPr>
                <a:t>собраны сведения о защищенных сотрудниками научных школ кандидатских и докторских диссертациях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2" name="Picture 2" descr="http://edugid.ru/images/stories/spravochnik/disertaciy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4509120"/>
            <a:ext cx="1428750" cy="20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4" name="Группа 23"/>
          <p:cNvGrpSpPr/>
          <p:nvPr/>
        </p:nvGrpSpPr>
        <p:grpSpPr>
          <a:xfrm>
            <a:off x="395536" y="692696"/>
            <a:ext cx="2232248" cy="1224136"/>
            <a:chOff x="179512" y="404664"/>
            <a:chExt cx="1872208" cy="1008112"/>
          </a:xfr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9512" y="404664"/>
              <a:ext cx="1872208" cy="100811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520" y="475168"/>
              <a:ext cx="1800200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177800" indent="-17780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chemeClr val="bg1"/>
                  </a:solidFill>
                </a:rPr>
                <a:t>Биография</a:t>
              </a:r>
            </a:p>
            <a:p>
              <a:pPr marL="177800" indent="-17780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chemeClr val="bg1"/>
                  </a:solidFill>
                </a:rPr>
                <a:t>Публикации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marL="177800" indent="-17780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chemeClr val="bg1"/>
                  </a:solidFill>
                </a:rPr>
                <a:t>Патенты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604448" y="64533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72504" y="80776"/>
            <a:ext cx="9000000" cy="1332000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7851"/>
            <a:ext cx="85689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сегодня - </a:t>
            </a:r>
            <a:r>
              <a:rPr lang="ru-RU" b="1" dirty="0" smtClean="0">
                <a:solidFill>
                  <a:schemeClr val="bg1"/>
                </a:solidFill>
              </a:rPr>
              <a:t>для 12 научных школ четырех институтов был проведен </a:t>
            </a:r>
            <a:r>
              <a:rPr lang="ru-RU" sz="2000" b="1" dirty="0" smtClean="0">
                <a:solidFill>
                  <a:schemeClr val="bg1"/>
                </a:solidFill>
              </a:rPr>
              <a:t>библиометрический анализ публикационной активности сотрудников – 152 человека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99992" y="3140968"/>
          <a:ext cx="2232248" cy="2523744"/>
        </p:xfrm>
        <a:graphic>
          <a:graphicData uri="http://schemas.openxmlformats.org/drawingml/2006/table">
            <a:tbl>
              <a:tblPr/>
              <a:tblGrid>
                <a:gridCol w="1152961"/>
                <a:gridCol w="10792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фонд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Количество записей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Russian Foundation for Basic Research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Academy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щf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Finland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2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Academy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 Finland Center Of Excellence Photobiomics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Finnish Graduate School for Applied Biosciences Abs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Finnish Work Environment Fund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1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Graduate School for Applied Biosciences ABS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3240360" cy="1419606"/>
        </p:xfrm>
        <a:graphic>
          <a:graphicData uri="http://schemas.openxmlformats.org/drawingml/2006/table">
            <a:tbl>
              <a:tblPr/>
              <a:tblGrid>
                <a:gridCol w="1861483"/>
                <a:gridCol w="13788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Совместные организации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Russian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Acad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Sci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54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Univ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Helsinki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en-US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nencki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inst </a:t>
                      </a:r>
                      <a:r>
                        <a:rPr lang="en-US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exptl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biol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Moscow MV Lomonosov State Univ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Russian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Acad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Med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Sci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Finnish Food Safety Author EVIRA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Russian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State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Med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Univ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3175240"/>
          <a:ext cx="3816424" cy="1419606"/>
        </p:xfrm>
        <a:graphic>
          <a:graphicData uri="http://schemas.openxmlformats.org/drawingml/2006/table">
            <a:tbl>
              <a:tblPr/>
              <a:tblGrid>
                <a:gridCol w="2797810"/>
                <a:gridCol w="10186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Журналы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Times New Roman"/>
                          <a:cs typeface="Times New Roman"/>
                        </a:rPr>
                        <a:t>Количество публикаций 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biologicheskie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membrany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8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biochemistry-moscow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Times New Roman"/>
                          <a:cs typeface="Times New Roman"/>
                        </a:rPr>
                        <a:t>6 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+mn-lt"/>
                          <a:ea typeface="Times New Roman"/>
                          <a:cs typeface="Times New Roman"/>
                        </a:rPr>
                        <a:t>biochemistry and molecular biology international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+mn-lt"/>
                          <a:ea typeface="Times New Roman"/>
                          <a:cs typeface="Times New Roman"/>
                        </a:rPr>
                        <a:t>bulletin of experimental biology and medicine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biochemical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pharmacology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european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ea typeface="Times New Roman"/>
                          <a:cs typeface="Times New Roman"/>
                        </a:rPr>
                        <a:t>biochemistry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4005064"/>
          <a:ext cx="4824536" cy="2319372"/>
        </p:xfrm>
        <a:graphic>
          <a:graphicData uri="http://schemas.openxmlformats.org/drawingml/2006/table">
            <a:tbl>
              <a:tblPr/>
              <a:tblGrid>
                <a:gridCol w="3816423"/>
                <a:gridCol w="1008113"/>
              </a:tblGrid>
              <a:tr h="26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Наиболее цитируемые работы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+mn-lt"/>
                          <a:ea typeface="Times New Roman"/>
                          <a:cs typeface="Times New Roman"/>
                        </a:rPr>
                        <a:t>цитирование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0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MICROTUBULE-ACTIVE DRUGS SUPPRESS THE CLOSURE OF THE PERMEABILITY TRANSITION PORE IN TUMOUR MITOCHONDRIA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Evtodienko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Y.V.,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Teplova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V.V.,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Sidash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S.S.,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Ichas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F.,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Mazat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J.-P.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FEBS </a:t>
                      </a:r>
                      <a:r>
                        <a:rPr lang="ru-RU" sz="900" dirty="0" err="1">
                          <a:latin typeface="+mn-lt"/>
                          <a:ea typeface="Times New Roman"/>
                          <a:cs typeface="Times New Roman"/>
                        </a:rPr>
                        <a:t>Letters</a:t>
                      </a: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. 1996. Т. 393. № 1. С. 86-88.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0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IN VITRO ASSAY FOR HUMAN TOXICITY OF CEREULIDE, THE EMETIC MITOCHONDRIAL TOXIN PRODUCED BY FOOD POISONING BACILLUS CEREUS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Jääskeläinen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E.L.,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Teplova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V.,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Andersson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M.A., Saris N.-E.L.,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Salkinoja-Salonen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M.S.,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Andersson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L.C.,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Tammela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P.,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Vuorela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P.,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Andersson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M.C., </a:t>
                      </a:r>
                      <a:r>
                        <a:rPr lang="en-US" sz="900" i="1" dirty="0" err="1">
                          <a:latin typeface="+mn-lt"/>
                          <a:ea typeface="Times New Roman"/>
                          <a:cs typeface="Times New Roman"/>
                        </a:rPr>
                        <a:t>Pirhonen</a:t>
                      </a:r>
                      <a:r>
                        <a:rPr lang="en-US" sz="900" i="1" dirty="0">
                          <a:latin typeface="+mn-lt"/>
                          <a:ea typeface="Times New Roman"/>
                          <a:cs typeface="Times New Roman"/>
                        </a:rPr>
                        <a:t> T.I.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Toxicology in Vitro. 2003. </a:t>
                      </a: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. 17. № 5-6. </a:t>
                      </a: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. 737-744.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4" marR="67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80312" y="2348880"/>
          <a:ext cx="1424414" cy="4258818"/>
        </p:xfrm>
        <a:graphic>
          <a:graphicData uri="http://schemas.openxmlformats.org/drawingml/2006/table">
            <a:tbl>
              <a:tblPr/>
              <a:tblGrid>
                <a:gridCol w="526664"/>
                <a:gridCol w="897750"/>
              </a:tblGrid>
              <a:tr h="312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Годы</a:t>
                      </a:r>
                      <a:r>
                        <a:rPr lang="ru-RU" sz="9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Times New Roman"/>
                          <a:cs typeface="Times New Roman"/>
                        </a:rPr>
                        <a:t>Количество публикаций</a:t>
                      </a: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1995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2009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1994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1998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1999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2000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2007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1996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2003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2004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2010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2011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1985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1991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2002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1982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1984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1987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1992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1993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1997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2006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2008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+mn-lt"/>
                          <a:ea typeface="Calibri"/>
                          <a:cs typeface="Times New Roman"/>
                        </a:rPr>
                        <a:t>2012 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 bwMode="auto">
          <a:xfrm flipH="1" flipV="1">
            <a:off x="2051720" y="1844824"/>
            <a:ext cx="2016224" cy="432048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2483768" y="2708920"/>
            <a:ext cx="1440160" cy="576064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>
            <a:endCxn id="20" idx="7"/>
          </p:cNvCxnSpPr>
          <p:nvPr/>
        </p:nvCxnSpPr>
        <p:spPr bwMode="auto">
          <a:xfrm flipH="1">
            <a:off x="3359908" y="2852936"/>
            <a:ext cx="780046" cy="1132847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endCxn id="22" idx="2"/>
          </p:cNvCxnSpPr>
          <p:nvPr/>
        </p:nvCxnSpPr>
        <p:spPr bwMode="auto">
          <a:xfrm flipV="1">
            <a:off x="4932040" y="1956612"/>
            <a:ext cx="180020" cy="320261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7092280" y="1988840"/>
            <a:ext cx="576064" cy="288032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6948264" y="2564904"/>
            <a:ext cx="504056" cy="0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6516216" y="2924944"/>
            <a:ext cx="504056" cy="216024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>
            <a:endCxn id="29" idx="0"/>
          </p:cNvCxnSpPr>
          <p:nvPr/>
        </p:nvCxnSpPr>
        <p:spPr bwMode="auto">
          <a:xfrm>
            <a:off x="5652120" y="2924944"/>
            <a:ext cx="612068" cy="1368152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Овал 17"/>
          <p:cNvSpPr/>
          <p:nvPr/>
        </p:nvSpPr>
        <p:spPr bwMode="auto">
          <a:xfrm>
            <a:off x="395536" y="1628800"/>
            <a:ext cx="1800200" cy="2880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259632" y="3212976"/>
            <a:ext cx="864096" cy="2880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31640" y="3933056"/>
            <a:ext cx="2376264" cy="3600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7380312" y="2420888"/>
            <a:ext cx="504056" cy="2880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1648835"/>
            <a:ext cx="208823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Calibri" pitchFamily="34" charset="0"/>
                <a:cs typeface="Times New Roman" pitchFamily="18" charset="0"/>
              </a:rPr>
              <a:t>Индекс </a:t>
            </a:r>
            <a:r>
              <a:rPr lang="ru-RU" sz="1400" b="1" i="1" dirty="0" err="1" smtClean="0">
                <a:ea typeface="Calibri" pitchFamily="34" charset="0"/>
                <a:cs typeface="Times New Roman" pitchFamily="18" charset="0"/>
              </a:rPr>
              <a:t>Хирша</a:t>
            </a:r>
            <a:r>
              <a:rPr lang="ru-RU" sz="1400" b="1" i="1" dirty="0" smtClean="0">
                <a:ea typeface="Calibri" pitchFamily="34" charset="0"/>
                <a:cs typeface="Times New Roman" pitchFamily="18" charset="0"/>
              </a:rPr>
              <a:t>: 11</a:t>
            </a:r>
            <a:endParaRPr lang="ru-RU" sz="1400" dirty="0" smtClean="0"/>
          </a:p>
        </p:txBody>
      </p:sp>
      <p:sp>
        <p:nvSpPr>
          <p:cNvPr id="23" name="Овал 22"/>
          <p:cNvSpPr/>
          <p:nvPr/>
        </p:nvSpPr>
        <p:spPr bwMode="auto">
          <a:xfrm>
            <a:off x="3851920" y="1556792"/>
            <a:ext cx="2376264" cy="50405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588224" y="1648835"/>
            <a:ext cx="208823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Цитирование: 475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6444208" y="1556792"/>
            <a:ext cx="2304256" cy="46805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948264" y="3212976"/>
          <a:ext cx="1728192" cy="1501914"/>
        </p:xfrm>
        <a:graphic>
          <a:graphicData uri="http://schemas.openxmlformats.org/drawingml/2006/table">
            <a:tbl>
              <a:tblPr/>
              <a:tblGrid>
                <a:gridCol w="936104"/>
                <a:gridCol w="792088"/>
              </a:tblGrid>
              <a:tr h="25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Гранты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записей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118637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08-04-01424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09-04-01236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05-04-49650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07-04-01706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08-04-01240a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111084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64260" algn="ctr"/>
                          <a:tab pos="2128520" algn="r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	 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Овал 26"/>
          <p:cNvSpPr/>
          <p:nvPr/>
        </p:nvSpPr>
        <p:spPr bwMode="auto">
          <a:xfrm>
            <a:off x="6948264" y="3212976"/>
            <a:ext cx="864096" cy="2880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24128" y="4437112"/>
          <a:ext cx="1872208" cy="1792732"/>
        </p:xfrm>
        <a:graphic>
          <a:graphicData uri="http://schemas.openxmlformats.org/drawingml/2006/table">
            <a:tbl>
              <a:tblPr/>
              <a:tblGrid>
                <a:gridCol w="1080120"/>
                <a:gridCol w="7920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Международное сотрудничество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Russia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Finland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USSR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Unknown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oland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USA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Austria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FRANCE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UK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Овал 28"/>
          <p:cNvSpPr/>
          <p:nvPr/>
        </p:nvSpPr>
        <p:spPr bwMode="auto">
          <a:xfrm>
            <a:off x="5652120" y="4293096"/>
            <a:ext cx="1224136" cy="57606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4644008" y="3212976"/>
            <a:ext cx="864096" cy="2160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" tIns="3600" rIns="7200" bIns="36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 bwMode="auto">
          <a:xfrm>
            <a:off x="5076056" y="2852936"/>
            <a:ext cx="0" cy="360040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14810" y="908720"/>
            <a:ext cx="467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latin typeface="Franklin Gothic Heavy" pitchFamily="34" charset="0"/>
              </a:rPr>
              <a:t>Для каждого ученого:</a:t>
            </a:r>
            <a:endParaRPr lang="ru-RU" sz="2800" b="1" u="sng" dirty="0">
              <a:ln>
                <a:solidFill>
                  <a:srgbClr val="000066"/>
                </a:solidFill>
              </a:ln>
              <a:solidFill>
                <a:schemeClr val="bg1"/>
              </a:solidFill>
              <a:latin typeface="Franklin Gothic Heavy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995937" y="2204864"/>
            <a:ext cx="3092831" cy="810672"/>
            <a:chOff x="3992587" y="2204864"/>
            <a:chExt cx="2948978" cy="8106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3992587" y="2204864"/>
              <a:ext cx="2880320" cy="792088"/>
            </a:xfrm>
            <a:prstGeom prst="roundRect">
              <a:avLst/>
            </a:prstGeom>
            <a:solidFill>
              <a:srgbClr val="00006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7200" tIns="3600" rIns="7200" bIns="36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061245" y="2276872"/>
              <a:ext cx="28803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Библиометрический анализ по </a:t>
              </a: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БД</a:t>
              </a:r>
              <a:r>
                <a:rPr lang="ru-RU" sz="1400" b="1" i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Web</a:t>
              </a: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of</a:t>
              </a: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err="1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Science</a:t>
              </a: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Scopus</a:t>
              </a: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,</a:t>
              </a:r>
              <a:r>
                <a:rPr lang="en-US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РИНЦ</a:t>
              </a: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501172" y="5661248"/>
          <a:ext cx="6141657" cy="963930"/>
        </p:xfrm>
        <a:graphic>
          <a:graphicData uri="http://schemas.openxmlformats.org/drawingml/2006/table">
            <a:tbl>
              <a:tblPr firstRow="1" la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3364802"/>
                <a:gridCol w="1417320"/>
                <a:gridCol w="730885"/>
                <a:gridCol w="62865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err="1" smtClean="0"/>
                        <a:t>Библиометрические</a:t>
                      </a:r>
                      <a:r>
                        <a:rPr lang="ru-RU" sz="1100" b="1" dirty="0" smtClean="0"/>
                        <a:t> показатели Тепловой ВВ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err="1"/>
                        <a:t>Thompson</a:t>
                      </a:r>
                      <a:r>
                        <a:rPr lang="ru-RU" sz="1100" b="1" dirty="0"/>
                        <a:t> </a:t>
                      </a:r>
                      <a:r>
                        <a:rPr lang="ru-RU" sz="1100" b="1" dirty="0" err="1"/>
                        <a:t>Reuters</a:t>
                      </a:r>
                      <a:r>
                        <a:rPr lang="ru-RU" sz="1100" b="1" dirty="0"/>
                        <a:t> 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err="1"/>
                        <a:t>Scopus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РИНЦ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/>
                        <a:t>Цитирование:</a:t>
                      </a:r>
                      <a:endParaRPr lang="ru-RU" sz="11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475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358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415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/>
                        <a:t>Индекс Хирша</a:t>
                      </a:r>
                      <a:endParaRPr lang="ru-RU" sz="11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11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11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/>
                        <a:t>11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/>
                        <a:t>Число публикаций</a:t>
                      </a:r>
                      <a:r>
                        <a:rPr lang="ru-RU" sz="1100" b="1" baseline="0" dirty="0" smtClean="0"/>
                        <a:t> в базе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/>
                        <a:t>54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/>
                        <a:t>82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/>
                        <a:t>53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820472" y="652534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42910" y="2285992"/>
          <a:ext cx="727280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259632" y="4725144"/>
          <a:ext cx="7416824" cy="190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4462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Сравнительный анализ школ основанных академиком Франком Г.М.</a:t>
            </a:r>
            <a:endParaRPr lang="ru-RU" sz="2000" dirty="0" smtClean="0">
              <a:ln>
                <a:solidFill>
                  <a:srgbClr val="000066"/>
                </a:solidFill>
              </a:ln>
              <a:solidFill>
                <a:schemeClr val="bg1"/>
              </a:solidFill>
              <a:latin typeface="Franklin Gothic Heavy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31640" y="641726"/>
          <a:ext cx="7272808" cy="149113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7840"/>
                <a:gridCol w="533784"/>
                <a:gridCol w="533784"/>
                <a:gridCol w="467061"/>
                <a:gridCol w="400339"/>
              </a:tblGrid>
              <a:tr h="2412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 научных школ, основанных Франком Г.М.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 всего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 . степень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Канд.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Докт.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б/с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Космофизические корреляции физико-химических и биологических процессов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3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Биосинергетика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— механизмы самоорганизации в диффузионно-контролируемых системах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3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Механизмы биологической подвижности: фундаментальные и прикладные направления исследований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3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48464" y="64533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272" y="12144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28612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0834" y="55721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131840" y="1988840"/>
          <a:ext cx="53285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491880" y="548680"/>
            <a:ext cx="51845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«…Овладеть методом научного знания можно, только наблюдая его в его живой работе. Метод передается не путем книг, а путем заразы, путем непосредственной передачи его от человека к человеку»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Гессен С.И., 1995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научно - методическую и педагогическую деятельность научных школ Пущинского Научного Центра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30120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Выяснить роль научных школ в подготовке научных кадров в ПНЦ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15616" y="3068960"/>
            <a:ext cx="360040" cy="1728192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26E8-234A-476C-84D3-77809E57D3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23528" y="260648"/>
          <a:ext cx="84969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1170111"/>
            <a:ext cx="2376264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Института Теоретической и Экспериментальной Биофизики РАН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553852"/>
            <a:ext cx="1800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Состав школы старше  60 лет </a:t>
            </a:r>
            <a:endParaRPr lang="ru-RU" sz="1400" b="1" dirty="0"/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flipH="1" flipV="1">
            <a:off x="5436096" y="2617748"/>
            <a:ext cx="324036" cy="9361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3553852"/>
            <a:ext cx="18367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Сотрудники моложе 30 лет</a:t>
            </a:r>
            <a:endParaRPr lang="ru-RU" sz="1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8100392" y="2636912"/>
            <a:ext cx="360040" cy="9361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536" y="76562"/>
            <a:ext cx="409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I. </a:t>
            </a:r>
            <a:r>
              <a:rPr lang="ru-RU" sz="2000" b="1" dirty="0" smtClean="0">
                <a:solidFill>
                  <a:schemeClr val="bg1"/>
                </a:solidFill>
              </a:rPr>
              <a:t>Возрастной состав научных школ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67544" y="4653136"/>
          <a:ext cx="8244408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4559123" y="500042"/>
            <a:ext cx="4584909" cy="307777"/>
          </a:xfrm>
          <a:prstGeom prst="rect">
            <a:avLst/>
          </a:prstGeom>
          <a:solidFill>
            <a:srgbClr val="FFFFFF">
              <a:alpha val="40000"/>
            </a:srgbClr>
          </a:solidFill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Возрастной состав сотрудников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ИТЭБ РАН</a:t>
            </a:r>
            <a:endParaRPr lang="ru-RU" sz="1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820472" y="64533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135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II. </a:t>
            </a:r>
            <a:r>
              <a:rPr lang="ru-RU" sz="2000" b="1" dirty="0" smtClean="0">
                <a:solidFill>
                  <a:schemeClr val="bg1"/>
                </a:solidFill>
              </a:rPr>
              <a:t> Диссертационная активность внутри школ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43608" y="980728"/>
            <a:ext cx="7848872" cy="1008112"/>
            <a:chOff x="1708078" y="620688"/>
            <a:chExt cx="7112394" cy="1068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708078" y="620688"/>
              <a:ext cx="7112394" cy="1068252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90780" y="620688"/>
              <a:ext cx="6957683" cy="106825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ru-RU" sz="1600" u="sng" dirty="0" smtClean="0">
                  <a:solidFill>
                    <a:schemeClr val="bg1"/>
                  </a:solidFill>
                </a:rPr>
                <a:t>ВСЕГО </a:t>
              </a:r>
              <a:r>
                <a:rPr lang="ru-RU" sz="1600" dirty="0" smtClean="0">
                  <a:solidFill>
                    <a:schemeClr val="bg1"/>
                  </a:solidFill>
                </a:rPr>
                <a:t>была собрана информация о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143</a:t>
              </a:r>
              <a:r>
                <a:rPr lang="ru-RU" sz="1600" dirty="0" smtClean="0">
                  <a:solidFill>
                    <a:schemeClr val="bg1"/>
                  </a:solidFill>
                </a:rPr>
                <a:t> кандидатских и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46</a:t>
              </a:r>
              <a:r>
                <a:rPr lang="ru-RU" sz="1600" dirty="0" smtClean="0">
                  <a:solidFill>
                    <a:schemeClr val="bg1"/>
                  </a:solidFill>
                </a:rPr>
                <a:t> докторских диссертациях, включающая сведения о тематике, ведущих организациях, руководителях, оппонентах научной работы.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3528" y="2204864"/>
            <a:ext cx="266429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 физико-химических и биологических проблем почвоведения РАН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20486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4 научные школы, с общим составом 23 человека, из которых 9 докторов и 14 кандидатов наук</a:t>
            </a:r>
            <a:endParaRPr lang="ru-RU" sz="1400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3501008"/>
          <a:ext cx="6048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16216" y="285293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Самая большая и стабильная школа, наибольшее количество диссертаций</a:t>
            </a:r>
            <a:endParaRPr lang="ru-RU" sz="1200" dirty="0"/>
          </a:p>
        </p:txBody>
      </p:sp>
      <p:cxnSp>
        <p:nvCxnSpPr>
          <p:cNvPr id="14" name="Прямая со стрелкой 13"/>
          <p:cNvCxnSpPr>
            <a:stCxn id="10" idx="1"/>
          </p:cNvCxnSpPr>
          <p:nvPr/>
        </p:nvCxnSpPr>
        <p:spPr>
          <a:xfrm rot="10800000" flipV="1">
            <a:off x="5724128" y="3268434"/>
            <a:ext cx="792088" cy="5926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5580112" y="3933056"/>
            <a:ext cx="3427234" cy="864095"/>
            <a:chOff x="5508105" y="4634552"/>
            <a:chExt cx="3427234" cy="864095"/>
          </a:xfrm>
        </p:grpSpPr>
        <p:sp>
          <p:nvSpPr>
            <p:cNvPr id="12" name="TextBox 11"/>
            <p:cNvSpPr txBox="1"/>
            <p:nvPr/>
          </p:nvSpPr>
          <p:spPr>
            <a:xfrm>
              <a:off x="6271043" y="4634552"/>
              <a:ext cx="2664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5 человек в составе школы, 4-доктора наук, 3 из них - самые молодые доктора наук в школах</a:t>
              </a:r>
              <a:endParaRPr lang="ru-RU" sz="1200" dirty="0"/>
            </a:p>
          </p:txBody>
        </p:sp>
        <p:cxnSp>
          <p:nvCxnSpPr>
            <p:cNvPr id="16" name="Прямая со стрелкой 15"/>
            <p:cNvCxnSpPr>
              <a:stCxn id="12" idx="1"/>
            </p:cNvCxnSpPr>
            <p:nvPr/>
          </p:nvCxnSpPr>
          <p:spPr>
            <a:xfrm rot="10800000" flipV="1">
              <a:off x="5508105" y="5050050"/>
              <a:ext cx="762938" cy="4485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796136" y="4293097"/>
            <a:ext cx="3096344" cy="1879759"/>
            <a:chOff x="5796136" y="4396607"/>
            <a:chExt cx="3096344" cy="2937122"/>
          </a:xfrm>
        </p:grpSpPr>
        <p:sp>
          <p:nvSpPr>
            <p:cNvPr id="11" name="TextBox 10"/>
            <p:cNvSpPr txBox="1"/>
            <p:nvPr/>
          </p:nvSpPr>
          <p:spPr>
            <a:xfrm>
              <a:off x="6588224" y="5746756"/>
              <a:ext cx="2304256" cy="158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75% диссертаций защищены в последние годы, половина сотрудников моложе 40 лет</a:t>
              </a:r>
              <a:endParaRPr lang="ru-RU" sz="1200" dirty="0"/>
            </a:p>
          </p:txBody>
        </p:sp>
        <p:cxnSp>
          <p:nvCxnSpPr>
            <p:cNvPr id="18" name="Прямая со стрелкой 17"/>
            <p:cNvCxnSpPr>
              <a:stCxn id="11" idx="1"/>
            </p:cNvCxnSpPr>
            <p:nvPr/>
          </p:nvCxnSpPr>
          <p:spPr>
            <a:xfrm rot="10800000">
              <a:off x="5868144" y="4396607"/>
              <a:ext cx="720080" cy="214363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11" idx="1"/>
            </p:cNvCxnSpPr>
            <p:nvPr/>
          </p:nvCxnSpPr>
          <p:spPr>
            <a:xfrm rot="10800000">
              <a:off x="5796136" y="5746756"/>
              <a:ext cx="792088" cy="7934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203848" y="3212976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Что стоит за цифрами?</a:t>
            </a:r>
            <a:endParaRPr lang="ru-RU" sz="1200" u="sng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6335742"/>
            <a:ext cx="59401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Временное ранжирование диссертационной активности научных школ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ИФХиБПП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76362" y="64533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9AA4D3"/>
      </a:accent1>
      <a:accent2>
        <a:srgbClr val="C58C00"/>
      </a:accent2>
      <a:accent3>
        <a:srgbClr val="C32D2E"/>
      </a:accent3>
      <a:accent4>
        <a:srgbClr val="B3C980"/>
      </a:accent4>
      <a:accent5>
        <a:srgbClr val="964305"/>
      </a:accent5>
      <a:accent6>
        <a:srgbClr val="475A8D"/>
      </a:accent6>
      <a:hlink>
        <a:srgbClr val="1B4853"/>
      </a:hlink>
      <a:folHlink>
        <a:srgbClr val="FFC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2514</TotalTime>
  <Words>3923</Words>
  <Application>Microsoft Office PowerPoint</Application>
  <PresentationFormat>Экран (4:3)</PresentationFormat>
  <Paragraphs>465</Paragraphs>
  <Slides>16</Slides>
  <Notes>14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НАУЧНЫЕ ШКОЛЫ ПУЩИНСКОГО НАУЧНОГО ЦЕНТРА В КОНТЕКСТЕ МЕТОДИКО ПЕДАГОГИЧЕСКОЙ ДЕЯТЕЛЬНОСТИ.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БЕН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EVB</dc:creator>
  <cp:lastModifiedBy>bpm</cp:lastModifiedBy>
  <cp:revision>229</cp:revision>
  <dcterms:created xsi:type="dcterms:W3CDTF">2013-05-21T11:35:14Z</dcterms:created>
  <dcterms:modified xsi:type="dcterms:W3CDTF">2013-06-24T16:50:52Z</dcterms:modified>
</cp:coreProperties>
</file>