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6" r:id="rId2"/>
    <p:sldId id="257" r:id="rId3"/>
    <p:sldId id="261" r:id="rId4"/>
    <p:sldId id="267" r:id="rId5"/>
    <p:sldId id="263" r:id="rId6"/>
    <p:sldId id="259" r:id="rId7"/>
    <p:sldId id="262" r:id="rId8"/>
    <p:sldId id="266" r:id="rId9"/>
    <p:sldId id="265" r:id="rId10"/>
    <p:sldId id="264" r:id="rId11"/>
    <p:sldId id="268" r:id="rId12"/>
    <p:sldId id="26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9900"/>
    <a:srgbClr val="000000"/>
    <a:srgbClr val="864601"/>
    <a:srgbClr val="758501"/>
    <a:srgbClr val="3B4C2A"/>
    <a:srgbClr val="094A7E"/>
    <a:srgbClr val="AE9F00"/>
    <a:srgbClr val="588A4A"/>
    <a:srgbClr val="D4F5C3"/>
    <a:srgbClr val="C6AB06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8034" autoAdjust="0"/>
  </p:normalViewPr>
  <p:slideViewPr>
    <p:cSldViewPr>
      <p:cViewPr varScale="1">
        <p:scale>
          <a:sx n="87" d="100"/>
          <a:sy n="8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6;&#1080;%20&#1076;&#1086;&#1082;&#1091;&#1084;&#1077;&#1085;&#1090;&#1099;\disser\dissers_20.01.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43640202014459489"/>
          <c:y val="9.1163214843133032E-3"/>
          <c:w val="0.62074654005995267"/>
          <c:h val="0.91585703068680802"/>
        </c:manualLayout>
      </c:layout>
      <c:barChart>
        <c:barDir val="bar"/>
        <c:grouping val="clustered"/>
        <c:ser>
          <c:idx val="0"/>
          <c:order val="0"/>
          <c:tx>
            <c:strRef>
              <c:f>диагр!$B$208</c:f>
              <c:strCache>
                <c:ptCount val="1"/>
                <c:pt idx="0">
                  <c:v>количество диссертаций</c:v>
                </c:pt>
              </c:strCache>
            </c:strRef>
          </c:tx>
          <c:cat>
            <c:strRef>
              <c:f>диагр!$A$211:$A$233</c:f>
              <c:strCache>
                <c:ptCount val="23"/>
                <c:pt idx="0">
                  <c:v>МГУ им. М.В. Ломоносова</c:v>
                </c:pt>
                <c:pt idx="1">
                  <c:v>Инст.  биоорганической химии</c:v>
                </c:pt>
                <c:pt idx="2">
                  <c:v>Инст.  молекулярной биолоии</c:v>
                </c:pt>
                <c:pt idx="3">
                  <c:v>Инст.  биофизики клетки </c:v>
                </c:pt>
                <c:pt idx="4">
                  <c:v>Инст.  биохимии</c:v>
                </c:pt>
                <c:pt idx="5">
                  <c:v>Инст.  физико- химической биологии</c:v>
                </c:pt>
                <c:pt idx="6">
                  <c:v>Инст.  теор. и эксперим. биофизики </c:v>
                </c:pt>
                <c:pt idx="7">
                  <c:v>Инст.  общей генетики </c:v>
                </c:pt>
                <c:pt idx="8">
                  <c:v>Инст.  биологии развития</c:v>
                </c:pt>
                <c:pt idx="9">
                  <c:v>ГНИИ генет. селек. промыш. микроорг. </c:v>
                </c:pt>
                <c:pt idx="10">
                  <c:v>Инст. матем. проблем биологии </c:v>
                </c:pt>
                <c:pt idx="11">
                  <c:v>Инст.  биологии гена </c:v>
                </c:pt>
                <c:pt idx="12">
                  <c:v>Инст.  ВНД и нейрофизиологии </c:v>
                </c:pt>
                <c:pt idx="13">
                  <c:v>Инст.  молекулярной генетики </c:v>
                </c:pt>
                <c:pt idx="14">
                  <c:v>Инст.  фундам. проблем биологии </c:v>
                </c:pt>
                <c:pt idx="15">
                  <c:v>Инст.  микробиологии</c:v>
                </c:pt>
                <c:pt idx="16">
                  <c:v>Инст.  цитологии и генетики СО </c:v>
                </c:pt>
                <c:pt idx="17">
                  <c:v>Инст.  физиологии растений</c:v>
                </c:pt>
                <c:pt idx="18">
                  <c:v>Инст.  биох. и физиол. микрооргизмов </c:v>
                </c:pt>
                <c:pt idx="19">
                  <c:v>Медицинская академия им.Сеченова</c:v>
                </c:pt>
                <c:pt idx="20">
                  <c:v>Рос. Гос. медицинский университет</c:v>
                </c:pt>
                <c:pt idx="21">
                  <c:v>Инст. а биооргической химии </c:v>
                </c:pt>
                <c:pt idx="22">
                  <c:v>Ценр "Биоинженерия" </c:v>
                </c:pt>
              </c:strCache>
            </c:strRef>
          </c:cat>
          <c:val>
            <c:numRef>
              <c:f>диагр!$B$211:$B$233</c:f>
              <c:numCache>
                <c:formatCode>General</c:formatCode>
                <c:ptCount val="23"/>
                <c:pt idx="0">
                  <c:v>69</c:v>
                </c:pt>
                <c:pt idx="1">
                  <c:v>66</c:v>
                </c:pt>
                <c:pt idx="2">
                  <c:v>41</c:v>
                </c:pt>
                <c:pt idx="3">
                  <c:v>40</c:v>
                </c:pt>
                <c:pt idx="4">
                  <c:v>31</c:v>
                </c:pt>
                <c:pt idx="5">
                  <c:v>28</c:v>
                </c:pt>
                <c:pt idx="6">
                  <c:v>19</c:v>
                </c:pt>
                <c:pt idx="7">
                  <c:v>17</c:v>
                </c:pt>
                <c:pt idx="8">
                  <c:v>16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9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</c:numCache>
            </c:numRef>
          </c:val>
        </c:ser>
        <c:axId val="151208704"/>
        <c:axId val="151210240"/>
      </c:barChart>
      <c:catAx>
        <c:axId val="1512087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210240"/>
        <c:crosses val="autoZero"/>
        <c:auto val="1"/>
        <c:lblAlgn val="ctr"/>
        <c:lblOffset val="1"/>
        <c:tickLblSkip val="1"/>
      </c:catAx>
      <c:valAx>
        <c:axId val="151210240"/>
        <c:scaling>
          <c:orientation val="minMax"/>
          <c:max val="70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208704"/>
        <c:crossesAt val="1"/>
        <c:crossBetween val="between"/>
      </c:valAx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425332773009493E-2"/>
          <c:y val="0.13703703354994493"/>
          <c:w val="0.8811786613081638"/>
          <c:h val="0.62813166330264614"/>
        </c:manualLayout>
      </c:layout>
      <c:lineChart>
        <c:grouping val="stacked"/>
        <c:ser>
          <c:idx val="0"/>
          <c:order val="0"/>
          <c:tx>
            <c:strRef>
              <c:f>диагр!$B$1</c:f>
              <c:strCache>
                <c:ptCount val="1"/>
                <c:pt idx="0">
                  <c:v>доктор</c:v>
                </c:pt>
              </c:strCache>
            </c:strRef>
          </c:tx>
          <c:marker>
            <c:symbol val="none"/>
          </c:marker>
          <c:cat>
            <c:numRef>
              <c:f>диагр!$A$2:$A$57</c:f>
              <c:numCache>
                <c:formatCode>General</c:formatCode>
                <c:ptCount val="56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</c:numCache>
            </c:numRef>
          </c:cat>
          <c:val>
            <c:numRef>
              <c:f>диагр!$B$2:$B$57</c:f>
              <c:numCache>
                <c:formatCode>General</c:formatCode>
                <c:ptCount val="56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13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  <c:pt idx="11">
                  <c:v>8</c:v>
                </c:pt>
                <c:pt idx="12">
                  <c:v>11</c:v>
                </c:pt>
                <c:pt idx="13">
                  <c:v>7</c:v>
                </c:pt>
                <c:pt idx="14">
                  <c:v>11</c:v>
                </c:pt>
                <c:pt idx="15">
                  <c:v>10</c:v>
                </c:pt>
                <c:pt idx="16">
                  <c:v>3</c:v>
                </c:pt>
                <c:pt idx="17">
                  <c:v>16</c:v>
                </c:pt>
                <c:pt idx="18">
                  <c:v>8</c:v>
                </c:pt>
                <c:pt idx="19">
                  <c:v>9</c:v>
                </c:pt>
                <c:pt idx="20">
                  <c:v>2</c:v>
                </c:pt>
                <c:pt idx="21">
                  <c:v>7</c:v>
                </c:pt>
                <c:pt idx="22">
                  <c:v>7</c:v>
                </c:pt>
                <c:pt idx="23">
                  <c:v>8</c:v>
                </c:pt>
                <c:pt idx="24">
                  <c:v>11</c:v>
                </c:pt>
                <c:pt idx="25">
                  <c:v>12</c:v>
                </c:pt>
                <c:pt idx="26">
                  <c:v>6</c:v>
                </c:pt>
                <c:pt idx="27">
                  <c:v>15</c:v>
                </c:pt>
                <c:pt idx="28">
                  <c:v>15</c:v>
                </c:pt>
                <c:pt idx="29">
                  <c:v>19</c:v>
                </c:pt>
                <c:pt idx="30">
                  <c:v>19</c:v>
                </c:pt>
                <c:pt idx="31">
                  <c:v>11</c:v>
                </c:pt>
                <c:pt idx="32">
                  <c:v>9</c:v>
                </c:pt>
                <c:pt idx="33">
                  <c:v>12</c:v>
                </c:pt>
                <c:pt idx="34">
                  <c:v>17</c:v>
                </c:pt>
                <c:pt idx="35">
                  <c:v>13</c:v>
                </c:pt>
                <c:pt idx="36">
                  <c:v>13</c:v>
                </c:pt>
                <c:pt idx="37">
                  <c:v>15</c:v>
                </c:pt>
                <c:pt idx="38">
                  <c:v>10</c:v>
                </c:pt>
                <c:pt idx="39">
                  <c:v>14</c:v>
                </c:pt>
                <c:pt idx="40">
                  <c:v>8</c:v>
                </c:pt>
                <c:pt idx="41">
                  <c:v>19</c:v>
                </c:pt>
                <c:pt idx="42">
                  <c:v>19</c:v>
                </c:pt>
                <c:pt idx="43">
                  <c:v>12</c:v>
                </c:pt>
                <c:pt idx="44">
                  <c:v>11</c:v>
                </c:pt>
                <c:pt idx="45">
                  <c:v>11</c:v>
                </c:pt>
                <c:pt idx="46">
                  <c:v>15</c:v>
                </c:pt>
                <c:pt idx="47">
                  <c:v>10</c:v>
                </c:pt>
                <c:pt idx="48">
                  <c:v>8</c:v>
                </c:pt>
                <c:pt idx="49">
                  <c:v>5</c:v>
                </c:pt>
                <c:pt idx="50">
                  <c:v>13</c:v>
                </c:pt>
                <c:pt idx="51">
                  <c:v>8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1</c:v>
                </c:pt>
              </c:numCache>
            </c:numRef>
          </c:val>
        </c:ser>
        <c:ser>
          <c:idx val="1"/>
          <c:order val="1"/>
          <c:tx>
            <c:strRef>
              <c:f>диагр!$C$1</c:f>
              <c:strCache>
                <c:ptCount val="1"/>
                <c:pt idx="0">
                  <c:v>кандидат</c:v>
                </c:pt>
              </c:strCache>
            </c:strRef>
          </c:tx>
          <c:marker>
            <c:symbol val="none"/>
          </c:marker>
          <c:cat>
            <c:numRef>
              <c:f>диагр!$A$2:$A$57</c:f>
              <c:numCache>
                <c:formatCode>General</c:formatCode>
                <c:ptCount val="56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</c:numCache>
            </c:numRef>
          </c:cat>
          <c:val>
            <c:numRef>
              <c:f>диагр!$C$2:$C$57</c:f>
              <c:numCache>
                <c:formatCode>General</c:formatCode>
                <c:ptCount val="56"/>
                <c:pt idx="0">
                  <c:v>5</c:v>
                </c:pt>
                <c:pt idx="1">
                  <c:v>13</c:v>
                </c:pt>
                <c:pt idx="2">
                  <c:v>14</c:v>
                </c:pt>
                <c:pt idx="3">
                  <c:v>17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24</c:v>
                </c:pt>
                <c:pt idx="8">
                  <c:v>32</c:v>
                </c:pt>
                <c:pt idx="9">
                  <c:v>29</c:v>
                </c:pt>
                <c:pt idx="10">
                  <c:v>34</c:v>
                </c:pt>
                <c:pt idx="11">
                  <c:v>32</c:v>
                </c:pt>
                <c:pt idx="12">
                  <c:v>39</c:v>
                </c:pt>
                <c:pt idx="13">
                  <c:v>54</c:v>
                </c:pt>
                <c:pt idx="14">
                  <c:v>67</c:v>
                </c:pt>
                <c:pt idx="15">
                  <c:v>69</c:v>
                </c:pt>
                <c:pt idx="16">
                  <c:v>37</c:v>
                </c:pt>
                <c:pt idx="17">
                  <c:v>59</c:v>
                </c:pt>
                <c:pt idx="18">
                  <c:v>68</c:v>
                </c:pt>
                <c:pt idx="19">
                  <c:v>49</c:v>
                </c:pt>
                <c:pt idx="20">
                  <c:v>29</c:v>
                </c:pt>
                <c:pt idx="21">
                  <c:v>77</c:v>
                </c:pt>
                <c:pt idx="22">
                  <c:v>66</c:v>
                </c:pt>
                <c:pt idx="23">
                  <c:v>64</c:v>
                </c:pt>
                <c:pt idx="24">
                  <c:v>56</c:v>
                </c:pt>
                <c:pt idx="25">
                  <c:v>64</c:v>
                </c:pt>
                <c:pt idx="26">
                  <c:v>65</c:v>
                </c:pt>
                <c:pt idx="27">
                  <c:v>97</c:v>
                </c:pt>
                <c:pt idx="28">
                  <c:v>100</c:v>
                </c:pt>
                <c:pt idx="29">
                  <c:v>116</c:v>
                </c:pt>
                <c:pt idx="30">
                  <c:v>89</c:v>
                </c:pt>
                <c:pt idx="31">
                  <c:v>70</c:v>
                </c:pt>
                <c:pt idx="32">
                  <c:v>77</c:v>
                </c:pt>
                <c:pt idx="33">
                  <c:v>66</c:v>
                </c:pt>
                <c:pt idx="34">
                  <c:v>77</c:v>
                </c:pt>
                <c:pt idx="35">
                  <c:v>35</c:v>
                </c:pt>
                <c:pt idx="36">
                  <c:v>58</c:v>
                </c:pt>
                <c:pt idx="37">
                  <c:v>71</c:v>
                </c:pt>
                <c:pt idx="38">
                  <c:v>66</c:v>
                </c:pt>
                <c:pt idx="39">
                  <c:v>67</c:v>
                </c:pt>
                <c:pt idx="40">
                  <c:v>65</c:v>
                </c:pt>
                <c:pt idx="41">
                  <c:v>62</c:v>
                </c:pt>
                <c:pt idx="42">
                  <c:v>63</c:v>
                </c:pt>
                <c:pt idx="43">
                  <c:v>74</c:v>
                </c:pt>
                <c:pt idx="44">
                  <c:v>59</c:v>
                </c:pt>
                <c:pt idx="45">
                  <c:v>66</c:v>
                </c:pt>
                <c:pt idx="46">
                  <c:v>47</c:v>
                </c:pt>
                <c:pt idx="47">
                  <c:v>38</c:v>
                </c:pt>
                <c:pt idx="48">
                  <c:v>64</c:v>
                </c:pt>
                <c:pt idx="49">
                  <c:v>63</c:v>
                </c:pt>
                <c:pt idx="50">
                  <c:v>66</c:v>
                </c:pt>
                <c:pt idx="51">
                  <c:v>44</c:v>
                </c:pt>
                <c:pt idx="52">
                  <c:v>65</c:v>
                </c:pt>
                <c:pt idx="53">
                  <c:v>72</c:v>
                </c:pt>
                <c:pt idx="54">
                  <c:v>41</c:v>
                </c:pt>
                <c:pt idx="55">
                  <c:v>18</c:v>
                </c:pt>
              </c:numCache>
            </c:numRef>
          </c:val>
        </c:ser>
        <c:marker val="1"/>
        <c:axId val="150416768"/>
        <c:axId val="150451328"/>
      </c:lineChart>
      <c:catAx>
        <c:axId val="150416768"/>
        <c:scaling>
          <c:orientation val="minMax"/>
        </c:scaling>
        <c:axPos val="b"/>
        <c:numFmt formatCode="General" sourceLinked="1"/>
        <c:majorTickMark val="none"/>
        <c:tickLblPos val="low"/>
        <c:crossAx val="150451328"/>
        <c:crosses val="autoZero"/>
        <c:auto val="1"/>
        <c:lblAlgn val="ctr"/>
        <c:lblOffset val="50"/>
      </c:catAx>
      <c:valAx>
        <c:axId val="150451328"/>
        <c:scaling>
          <c:orientation val="minMax"/>
          <c:max val="140"/>
        </c:scaling>
        <c:axPos val="l"/>
        <c:numFmt formatCode="General" sourceLinked="1"/>
        <c:majorTickMark val="none"/>
        <c:tickLblPos val="nextTo"/>
        <c:crossAx val="15041676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8.0358773695578034E-2"/>
          <c:y val="0.16778102809668982"/>
          <c:w val="0.44750804660995797"/>
          <c:h val="8.5147318847811654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3.9172165525100652E-2"/>
          <c:y val="4.0312981097338663E-2"/>
          <c:w val="0.92519425662144483"/>
          <c:h val="0.89044729157077784"/>
        </c:manualLayout>
      </c:layout>
      <c:lineChart>
        <c:grouping val="standard"/>
        <c:ser>
          <c:idx val="0"/>
          <c:order val="0"/>
          <c:tx>
            <c:strRef>
              <c:f>диагр!$A$317</c:f>
              <c:strCache>
                <c:ptCount val="1"/>
                <c:pt idx="0">
                  <c:v>Кандидатская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5.1806407634628696E-2"/>
                  <c:y val="-7.8703703703703734E-2"/>
                </c:manualLayout>
              </c:layout>
              <c:showVal val="1"/>
            </c:dLbl>
            <c:dLbl>
              <c:idx val="4"/>
              <c:layout>
                <c:manualLayout>
                  <c:x val="-2.0905923344947779E-2"/>
                  <c:y val="-4.6296296296296426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1.3425705002798261E-2"/>
                  <c:y val="-0.16033572027350437"/>
                </c:manualLayout>
              </c:layout>
              <c:showVal val="1"/>
            </c:dLbl>
            <c:dLbl>
              <c:idx val="8"/>
              <c:layout>
                <c:manualLayout>
                  <c:x val="-2.1481128004477285E-2"/>
                  <c:y val="-7.4823336127635878E-2"/>
                </c:manualLayout>
              </c:layout>
              <c:showVal val="1"/>
            </c:dLbl>
            <c:showVal val="1"/>
          </c:dLbls>
          <c:cat>
            <c:numRef>
              <c:f>диагр!$B$315:$M$315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диагр!$B$317:$M$317</c:f>
              <c:numCache>
                <c:formatCode>General</c:formatCode>
                <c:ptCount val="12"/>
                <c:pt idx="0">
                  <c:v>59</c:v>
                </c:pt>
                <c:pt idx="1">
                  <c:v>65</c:v>
                </c:pt>
                <c:pt idx="2">
                  <c:v>47</c:v>
                </c:pt>
                <c:pt idx="3">
                  <c:v>38</c:v>
                </c:pt>
                <c:pt idx="4">
                  <c:v>64</c:v>
                </c:pt>
                <c:pt idx="5">
                  <c:v>63</c:v>
                </c:pt>
                <c:pt idx="6">
                  <c:v>65</c:v>
                </c:pt>
                <c:pt idx="7">
                  <c:v>44</c:v>
                </c:pt>
                <c:pt idx="8">
                  <c:v>63</c:v>
                </c:pt>
                <c:pt idx="9">
                  <c:v>71</c:v>
                </c:pt>
                <c:pt idx="10">
                  <c:v>39</c:v>
                </c:pt>
                <c:pt idx="11">
                  <c:v>18</c:v>
                </c:pt>
              </c:numCache>
            </c:numRef>
          </c:val>
        </c:ser>
        <c:dLbls>
          <c:showVal val="1"/>
        </c:dLbls>
        <c:upDownBars>
          <c:gapWidth val="150"/>
          <c:upBars/>
          <c:downBars/>
        </c:upDownBars>
        <c:marker val="1"/>
        <c:axId val="151655168"/>
        <c:axId val="151656704"/>
      </c:lineChart>
      <c:catAx>
        <c:axId val="1516551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51656704"/>
        <c:crosses val="autoZero"/>
        <c:auto val="1"/>
        <c:lblAlgn val="ctr"/>
        <c:lblOffset val="100"/>
      </c:catAx>
      <c:valAx>
        <c:axId val="151656704"/>
        <c:scaling>
          <c:orientation val="minMax"/>
        </c:scaling>
        <c:delete val="1"/>
        <c:axPos val="l"/>
        <c:numFmt formatCode="General" sourceLinked="1"/>
        <c:tickLblPos val="none"/>
        <c:crossAx val="151655168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50"/>
      <c:perspective val="10"/>
    </c:view3D>
    <c:sideWall>
      <c:spPr>
        <a:noFill/>
        <a:ln w="25400">
          <a:noFill/>
        </a:ln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4.2170375452788497E-2"/>
          <c:y val="3.3499599078363272E-2"/>
          <c:w val="0.91644457087185649"/>
          <c:h val="0.85244725223767581"/>
        </c:manualLayout>
      </c:layout>
      <c:area3DChart>
        <c:grouping val="standard"/>
        <c:ser>
          <c:idx val="0"/>
          <c:order val="0"/>
          <c:tx>
            <c:strRef>
              <c:f>диагр!$I$54</c:f>
              <c:strCache>
                <c:ptCount val="1"/>
                <c:pt idx="0">
                  <c:v>функциональная активность нейронов</c:v>
                </c:pt>
              </c:strCache>
            </c:strRef>
          </c:tx>
          <c:spPr>
            <a:solidFill>
              <a:srgbClr val="356D6F"/>
            </a:solidFill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диагр!$J$54:$N$54</c:f>
              <c:numCache>
                <c:formatCode>0.0</c:formatCode>
                <c:ptCount val="5"/>
                <c:pt idx="0">
                  <c:v>10.344827586206897</c:v>
                </c:pt>
                <c:pt idx="1">
                  <c:v>3.3333333333333335</c:v>
                </c:pt>
                <c:pt idx="2">
                  <c:v>4.7619047619047619</c:v>
                </c:pt>
                <c:pt idx="3">
                  <c:v>2.8169014084507027</c:v>
                </c:pt>
                <c:pt idx="4">
                  <c:v>2.5641025641025652</c:v>
                </c:pt>
              </c:numCache>
            </c:numRef>
          </c:val>
        </c:ser>
        <c:ser>
          <c:idx val="1"/>
          <c:order val="1"/>
          <c:tx>
            <c:strRef>
              <c:f>диагр!$I$55</c:f>
              <c:strCache>
                <c:ptCount val="1"/>
                <c:pt idx="0">
                  <c:v>структура и свойства биологических мембран</c:v>
                </c:pt>
              </c:strCache>
            </c:strRef>
          </c:tx>
          <c:spPr>
            <a:solidFill>
              <a:srgbClr val="7A422A"/>
            </a:solidFill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диагр!$J$55:$N$55</c:f>
              <c:numCache>
                <c:formatCode>0.0</c:formatCode>
                <c:ptCount val="5"/>
                <c:pt idx="0">
                  <c:v>13.333333333333334</c:v>
                </c:pt>
                <c:pt idx="1">
                  <c:v>13.333333333333334</c:v>
                </c:pt>
                <c:pt idx="2">
                  <c:v>6.3492063492063489</c:v>
                </c:pt>
                <c:pt idx="3">
                  <c:v>4.225352112676056</c:v>
                </c:pt>
                <c:pt idx="4">
                  <c:v>5.1282051282051286</c:v>
                </c:pt>
              </c:numCache>
            </c:numRef>
          </c:val>
        </c:ser>
        <c:ser>
          <c:idx val="2"/>
          <c:order val="2"/>
          <c:tx>
            <c:strRef>
              <c:f>диагр!$I$56</c:f>
              <c:strCache>
                <c:ptCount val="1"/>
                <c:pt idx="0">
                  <c:v>реакция клеток и организмов на воздействие КВЧ</c:v>
                </c:pt>
              </c:strCache>
            </c:strRef>
          </c:tx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диагр!$J$56:$N$56</c:f>
              <c:numCache>
                <c:formatCode>0.0</c:formatCode>
                <c:ptCount val="5"/>
                <c:pt idx="0">
                  <c:v>3.4482758620689653</c:v>
                </c:pt>
                <c:pt idx="1">
                  <c:v>10</c:v>
                </c:pt>
                <c:pt idx="2">
                  <c:v>14.285714285714286</c:v>
                </c:pt>
                <c:pt idx="3">
                  <c:v>0</c:v>
                </c:pt>
                <c:pt idx="4">
                  <c:v>2.5641025641025652</c:v>
                </c:pt>
              </c:numCache>
            </c:numRef>
          </c:val>
        </c:ser>
        <c:ser>
          <c:idx val="3"/>
          <c:order val="3"/>
          <c:tx>
            <c:strRef>
              <c:f>диагр!$I$57</c:f>
              <c:strCache>
                <c:ptCount val="1"/>
                <c:pt idx="0">
                  <c:v>структура и свойства ДНК и РНК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диагр!$J$57:$N$57</c:f>
              <c:numCache>
                <c:formatCode>0.0</c:formatCode>
                <c:ptCount val="5"/>
                <c:pt idx="0">
                  <c:v>6.8965517241379306</c:v>
                </c:pt>
                <c:pt idx="1">
                  <c:v>3.3333333333333335</c:v>
                </c:pt>
                <c:pt idx="2">
                  <c:v>1.5873015873015872</c:v>
                </c:pt>
                <c:pt idx="3">
                  <c:v>11.267605633802816</c:v>
                </c:pt>
                <c:pt idx="4">
                  <c:v>10.256410256410291</c:v>
                </c:pt>
              </c:numCache>
            </c:numRef>
          </c:val>
        </c:ser>
        <c:ser>
          <c:idx val="4"/>
          <c:order val="4"/>
          <c:tx>
            <c:strRef>
              <c:f>диагр!$I$58</c:f>
              <c:strCache>
                <c:ptCount val="1"/>
                <c:pt idx="0">
                  <c:v>ферментные реакции</c:v>
                </c:pt>
              </c:strCache>
            </c:strRef>
          </c:tx>
          <c:spPr>
            <a:solidFill>
              <a:srgbClr val="894158"/>
            </a:solidFill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диагр!$J$58:$N$58</c:f>
              <c:numCache>
                <c:formatCode>0.0</c:formatCode>
                <c:ptCount val="5"/>
                <c:pt idx="0">
                  <c:v>10.344827586206897</c:v>
                </c:pt>
                <c:pt idx="1">
                  <c:v>3.3333333333333335</c:v>
                </c:pt>
                <c:pt idx="2">
                  <c:v>6.3492063492063489</c:v>
                </c:pt>
                <c:pt idx="3">
                  <c:v>26.760563380281628</c:v>
                </c:pt>
                <c:pt idx="4">
                  <c:v>17.948717948717825</c:v>
                </c:pt>
              </c:numCache>
            </c:numRef>
          </c:val>
        </c:ser>
        <c:ser>
          <c:idx val="5"/>
          <c:order val="5"/>
          <c:tx>
            <c:strRef>
              <c:f>диагр!$I$59</c:f>
              <c:strCache>
                <c:ptCount val="1"/>
                <c:pt idx="0">
                  <c:v>изучение патологических состояний клеток</c:v>
                </c:pt>
              </c:strCache>
            </c:strRef>
          </c:tx>
          <c:spPr>
            <a:solidFill>
              <a:srgbClr val="957A35"/>
            </a:solidFill>
            <a:ln w="25400">
              <a:noFill/>
            </a:ln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диагр!$J$59:$N$59</c:f>
              <c:numCache>
                <c:formatCode>0.0</c:formatCode>
                <c:ptCount val="5"/>
                <c:pt idx="0">
                  <c:v>6.8965517241379306</c:v>
                </c:pt>
                <c:pt idx="1">
                  <c:v>4</c:v>
                </c:pt>
                <c:pt idx="2">
                  <c:v>15.873015873015873</c:v>
                </c:pt>
                <c:pt idx="3">
                  <c:v>11.267605633802816</c:v>
                </c:pt>
                <c:pt idx="4">
                  <c:v>17.948717948717825</c:v>
                </c:pt>
              </c:numCache>
            </c:numRef>
          </c:val>
        </c:ser>
        <c:ser>
          <c:idx val="6"/>
          <c:order val="6"/>
          <c:tx>
            <c:strRef>
              <c:f>диагр!$I$60</c:f>
              <c:strCache>
                <c:ptCount val="1"/>
                <c:pt idx="0">
                  <c:v>рецепторы и внутриклеточная сигнализация</c:v>
                </c:pt>
              </c:strCache>
            </c:strRef>
          </c:tx>
          <c:spPr>
            <a:solidFill>
              <a:srgbClr val="353C6F"/>
            </a:solidFill>
            <a:ln w="25400">
              <a:noFill/>
            </a:ln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диагр!$J$60:$N$60</c:f>
              <c:numCache>
                <c:formatCode>0.0</c:formatCode>
                <c:ptCount val="5"/>
                <c:pt idx="0">
                  <c:v>6.8965517241379306</c:v>
                </c:pt>
                <c:pt idx="1">
                  <c:v>23.333333333333222</c:v>
                </c:pt>
                <c:pt idx="2">
                  <c:v>14.285714285714286</c:v>
                </c:pt>
                <c:pt idx="3">
                  <c:v>16.901408450704224</c:v>
                </c:pt>
                <c:pt idx="4">
                  <c:v>12.820512820512821</c:v>
                </c:pt>
              </c:numCache>
            </c:numRef>
          </c:val>
        </c:ser>
        <c:ser>
          <c:idx val="7"/>
          <c:order val="7"/>
          <c:tx>
            <c:strRef>
              <c:f>диагр!$I$61</c:f>
              <c:strCache>
                <c:ptCount val="1"/>
                <c:pt idx="0">
                  <c:v>структура и функции белков </c:v>
                </c:pt>
              </c:strCache>
            </c:strRef>
          </c:tx>
          <c:spPr>
            <a:solidFill>
              <a:srgbClr val="5C6F35"/>
            </a:solidFill>
            <a:ln w="25400">
              <a:noFill/>
            </a:ln>
          </c:spPr>
          <c:cat>
            <c:numRef>
              <c:f>диагр!$J$53:$N$53</c:f>
              <c:numCache>
                <c:formatCode>General</c:formatCode>
                <c:ptCount val="5"/>
                <c:pt idx="0">
                  <c:v>2003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диагр!$J$61:$N$61</c:f>
              <c:numCache>
                <c:formatCode>0.0</c:formatCode>
                <c:ptCount val="5"/>
                <c:pt idx="0">
                  <c:v>27.586206896551637</c:v>
                </c:pt>
                <c:pt idx="1">
                  <c:v>20</c:v>
                </c:pt>
                <c:pt idx="2">
                  <c:v>30.158730158730126</c:v>
                </c:pt>
                <c:pt idx="3">
                  <c:v>15.492957746478869</c:v>
                </c:pt>
                <c:pt idx="4">
                  <c:v>17.948717948717825</c:v>
                </c:pt>
              </c:numCache>
            </c:numRef>
          </c:val>
        </c:ser>
        <c:axId val="151739392"/>
        <c:axId val="151536384"/>
        <c:axId val="151521024"/>
      </c:area3DChart>
      <c:catAx>
        <c:axId val="151739392"/>
        <c:scaling>
          <c:orientation val="minMax"/>
        </c:scaling>
        <c:axPos val="b"/>
        <c:numFmt formatCode="General" sourceLinked="1"/>
        <c:majorTickMark val="none"/>
        <c:tickLblPos val="nextTo"/>
        <c:crossAx val="151536384"/>
        <c:crosses val="autoZero"/>
        <c:auto val="1"/>
        <c:lblAlgn val="ctr"/>
        <c:lblOffset val="100"/>
      </c:catAx>
      <c:valAx>
        <c:axId val="151536384"/>
        <c:scaling>
          <c:orientation val="minMax"/>
        </c:scaling>
        <c:axPos val="l"/>
        <c:numFmt formatCode="0.0" sourceLinked="1"/>
        <c:majorTickMark val="none"/>
        <c:tickLblPos val="none"/>
        <c:crossAx val="151739392"/>
        <c:crosses val="autoZero"/>
        <c:crossBetween val="midCat"/>
      </c:valAx>
      <c:serAx>
        <c:axId val="151521024"/>
        <c:scaling>
          <c:orientation val="minMax"/>
        </c:scaling>
        <c:delete val="1"/>
        <c:axPos val="b"/>
        <c:majorTickMark val="none"/>
        <c:tickLblPos val="none"/>
        <c:crossAx val="151536384"/>
        <c:crosses val="autoZero"/>
      </c:ser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2069391715096954E-2"/>
          <c:y val="0.57783353932896342"/>
          <c:w val="0.49149124714112224"/>
          <c:h val="0.29979289087999278"/>
        </c:manualLayout>
      </c:layout>
      <c:bar3DChart>
        <c:barDir val="col"/>
        <c:grouping val="percentStacked"/>
        <c:ser>
          <c:idx val="0"/>
          <c:order val="0"/>
          <c:tx>
            <c:strRef>
              <c:f>диагр!$A$198</c:f>
              <c:strCache>
                <c:ptCount val="1"/>
                <c:pt idx="0">
                  <c:v>биологическая химия</c:v>
                </c:pt>
              </c:strCache>
            </c:strRef>
          </c:tx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диагр!$B$198:$E$198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диагр!$A$197</c:f>
              <c:strCache>
                <c:ptCount val="1"/>
                <c:pt idx="0">
                  <c:v>биофизика, кинетика, термодинамика биологических систем</c:v>
                </c:pt>
              </c:strCache>
            </c:strRef>
          </c:tx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диагр!$B$197:$E$197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диагр!$A$196</c:f>
              <c:strCache>
                <c:ptCount val="1"/>
                <c:pt idx="0">
                  <c:v>биоинформатика</c:v>
                </c:pt>
              </c:strCache>
            </c:strRef>
          </c:tx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диагр!$B$196:$E$196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диагр!$A$199</c:f>
              <c:strCache>
                <c:ptCount val="1"/>
                <c:pt idx="0">
                  <c:v>физиологии человека и животных, функционирование в норме и патологии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диагр!$B$199:$E$199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диагр!$A$200</c:f>
              <c:strCache>
                <c:ptCount val="1"/>
                <c:pt idx="0">
                  <c:v>физика плазмы, электрические, магнитные, оптические свойства и динамика</c:v>
                </c:pt>
              </c:strCache>
            </c:strRef>
          </c:tx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диагр!$B$200:$E$200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диагр!$A$201</c:f>
              <c:strCache>
                <c:ptCount val="1"/>
                <c:pt idx="0">
                  <c:v>клеточная биология, цитология, гистология</c:v>
                </c:pt>
              </c:strCache>
            </c:strRef>
          </c:tx>
          <c:spPr>
            <a:solidFill>
              <a:srgbClr val="864601"/>
            </a:solidFill>
          </c:spPr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диагр!$B$201:$E$201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er>
          <c:idx val="6"/>
          <c:order val="6"/>
          <c:tx>
            <c:strRef>
              <c:f>диагр!$A$202</c:f>
              <c:strCache>
                <c:ptCount val="1"/>
                <c:pt idx="0">
                  <c:v>молекулярная биология, строение и функции нерегулярных биополимеров, генетика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диагр!$B$202:$E$202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9"/>
          <c:order val="7"/>
          <c:tx>
            <c:strRef>
              <c:f>диагр!$A$203</c:f>
              <c:strCache>
                <c:ptCount val="1"/>
                <c:pt idx="0">
                  <c:v>физико-химические исследования почвоведения и картографии</c:v>
                </c:pt>
              </c:strCache>
            </c:strRef>
          </c:tx>
          <c:spPr>
            <a:solidFill>
              <a:srgbClr val="864601"/>
            </a:solidFill>
          </c:spPr>
          <c:dPt>
            <c:idx val="3"/>
            <c:spPr>
              <a:solidFill>
                <a:srgbClr val="094A7E"/>
              </a:solidFill>
            </c:spPr>
          </c:dPt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диагр!$B$203:$E$203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er>
          <c:idx val="10"/>
          <c:order val="8"/>
          <c:tx>
            <c:strRef>
              <c:f>диагр!$A$204</c:f>
              <c:strCache>
                <c:ptCount val="1"/>
                <c:pt idx="0">
                  <c:v>физиология и биохимия растений</c:v>
                </c:pt>
              </c:strCache>
            </c:strRef>
          </c:tx>
          <c:spPr>
            <a:solidFill>
              <a:srgbClr val="758501"/>
            </a:solidFill>
          </c:spPr>
          <c:cat>
            <c:numRef>
              <c:f>диагр!$B$195:$E$195</c:f>
              <c:numCache>
                <c:formatCode>General</c:formatCode>
                <c:ptCount val="4"/>
                <c:pt idx="0">
                  <c:v>2001</c:v>
                </c:pt>
                <c:pt idx="1">
                  <c:v>2005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диагр!$B$204:$E$204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gapWidth val="55"/>
        <c:gapDepth val="55"/>
        <c:shape val="box"/>
        <c:axId val="9730304"/>
        <c:axId val="9744384"/>
        <c:axId val="0"/>
      </c:bar3DChart>
      <c:catAx>
        <c:axId val="9730304"/>
        <c:scaling>
          <c:orientation val="minMax"/>
        </c:scaling>
        <c:axPos val="b"/>
        <c:numFmt formatCode="General" sourceLinked="1"/>
        <c:majorTickMark val="none"/>
        <c:tickLblPos val="nextTo"/>
        <c:crossAx val="9744384"/>
        <c:crosses val="autoZero"/>
        <c:auto val="1"/>
        <c:lblAlgn val="ctr"/>
        <c:lblOffset val="100"/>
      </c:catAx>
      <c:valAx>
        <c:axId val="97443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730304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u="sng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u="sng"/>
            </a:pPr>
            <a:endParaRPr lang="ru-RU"/>
          </a:p>
        </c:txPr>
      </c:legendEntry>
      <c:layout>
        <c:manualLayout>
          <c:xMode val="edge"/>
          <c:yMode val="edge"/>
          <c:x val="0.37709663912226438"/>
          <c:y val="4.2120319964448413E-2"/>
          <c:w val="0.62290336087773557"/>
          <c:h val="0.34598898733474187"/>
        </c:manualLayout>
      </c:layout>
      <c:spPr>
        <a:noFill/>
      </c:sp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1"/>
          <c:order val="0"/>
          <c:tx>
            <c:strRef>
              <c:f>диагр!$B$1</c:f>
              <c:strCache>
                <c:ptCount val="1"/>
                <c:pt idx="0">
                  <c:v>доктор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8.4350531100409243E-2"/>
                  <c:y val="4.4260027662517312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5.7511725750278964E-2"/>
                  <c:y val="3.3195020746887967E-2"/>
                </c:manualLayout>
              </c:layout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3.3195020746887967E-2"/>
                </c:manualLayout>
              </c:layout>
              <c:showVal val="1"/>
            </c:dLbl>
            <c:showVal val="1"/>
          </c:dLbls>
          <c:cat>
            <c:numRef>
              <c:f>диагр!$A$46:$A$57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диагр!$B$46:$B$57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5</c:v>
                </c:pt>
                <c:pt idx="6">
                  <c:v>13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upDownBars>
          <c:gapWidth val="150"/>
          <c:upBars/>
          <c:downBars/>
        </c:upDownBars>
        <c:marker val="1"/>
        <c:axId val="9634560"/>
        <c:axId val="9636096"/>
      </c:lineChart>
      <c:catAx>
        <c:axId val="96345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9636096"/>
        <c:crosses val="autoZero"/>
        <c:auto val="1"/>
        <c:lblAlgn val="ctr"/>
        <c:lblOffset val="100"/>
      </c:catAx>
      <c:valAx>
        <c:axId val="9636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34560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0.62421</cdr:x>
      <cdr:y>0.09091</cdr:y>
    </cdr:from>
    <cdr:to>
      <cdr:x>0.79168</cdr:x>
      <cdr:y>0.84848</cdr:y>
    </cdr:to>
    <cdr:sp macro="" textlink="">
      <cdr:nvSpPr>
        <cdr:cNvPr id="5" name="Полилиния 4"/>
        <cdr:cNvSpPr/>
      </cdr:nvSpPr>
      <cdr:spPr>
        <a:xfrm xmlns:a="http://schemas.openxmlformats.org/drawingml/2006/main" rot="16200000">
          <a:off x="2448272" y="720077"/>
          <a:ext cx="1800202" cy="792090"/>
        </a:xfrm>
        <a:custGeom xmlns:a="http://schemas.openxmlformats.org/drawingml/2006/main">
          <a:avLst/>
          <a:gdLst>
            <a:gd name="connsiteX0" fmla="*/ 0 w 1438275"/>
            <a:gd name="connsiteY0" fmla="*/ 0 h 666750"/>
            <a:gd name="connsiteX1" fmla="*/ 1104900 w 1438275"/>
            <a:gd name="connsiteY1" fmla="*/ 0 h 666750"/>
            <a:gd name="connsiteX2" fmla="*/ 1438275 w 1438275"/>
            <a:gd name="connsiteY2" fmla="*/ 333375 h 666750"/>
            <a:gd name="connsiteX3" fmla="*/ 1104900 w 1438275"/>
            <a:gd name="connsiteY3" fmla="*/ 666750 h 666750"/>
            <a:gd name="connsiteX4" fmla="*/ 0 w 1438275"/>
            <a:gd name="connsiteY4" fmla="*/ 666750 h 666750"/>
            <a:gd name="connsiteX5" fmla="*/ 0 w 1438275"/>
            <a:gd name="connsiteY5" fmla="*/ 0 h 666750"/>
            <a:gd name="connsiteX0" fmla="*/ 0 w 1685916"/>
            <a:gd name="connsiteY0" fmla="*/ 0 h 666750"/>
            <a:gd name="connsiteX1" fmla="*/ 1104900 w 1685916"/>
            <a:gd name="connsiteY1" fmla="*/ 0 h 666750"/>
            <a:gd name="connsiteX2" fmla="*/ 1685916 w 1685916"/>
            <a:gd name="connsiteY2" fmla="*/ 350151 h 666750"/>
            <a:gd name="connsiteX3" fmla="*/ 1104900 w 1685916"/>
            <a:gd name="connsiteY3" fmla="*/ 666750 h 666750"/>
            <a:gd name="connsiteX4" fmla="*/ 0 w 1685916"/>
            <a:gd name="connsiteY4" fmla="*/ 666750 h 666750"/>
            <a:gd name="connsiteX5" fmla="*/ 0 w 1685916"/>
            <a:gd name="connsiteY5" fmla="*/ 0 h 666750"/>
            <a:gd name="connsiteX0" fmla="*/ 0 w 1914526"/>
            <a:gd name="connsiteY0" fmla="*/ 0 h 675137"/>
            <a:gd name="connsiteX1" fmla="*/ 1104900 w 1914526"/>
            <a:gd name="connsiteY1" fmla="*/ 0 h 675137"/>
            <a:gd name="connsiteX2" fmla="*/ 1685916 w 1914526"/>
            <a:gd name="connsiteY2" fmla="*/ 350151 h 675137"/>
            <a:gd name="connsiteX3" fmla="*/ 1914526 w 1914526"/>
            <a:gd name="connsiteY3" fmla="*/ 675137 h 675137"/>
            <a:gd name="connsiteX4" fmla="*/ 0 w 1914526"/>
            <a:gd name="connsiteY4" fmla="*/ 666750 h 675137"/>
            <a:gd name="connsiteX5" fmla="*/ 0 w 1914526"/>
            <a:gd name="connsiteY5" fmla="*/ 0 h 675137"/>
            <a:gd name="connsiteX0" fmla="*/ 0 w 1914526"/>
            <a:gd name="connsiteY0" fmla="*/ 0 h 675137"/>
            <a:gd name="connsiteX1" fmla="*/ 1104900 w 1914526"/>
            <a:gd name="connsiteY1" fmla="*/ 0 h 675137"/>
            <a:gd name="connsiteX2" fmla="*/ 1695438 w 1914526"/>
            <a:gd name="connsiteY2" fmla="*/ 350154 h 675137"/>
            <a:gd name="connsiteX3" fmla="*/ 1914526 w 1914526"/>
            <a:gd name="connsiteY3" fmla="*/ 675137 h 675137"/>
            <a:gd name="connsiteX4" fmla="*/ 0 w 1914526"/>
            <a:gd name="connsiteY4" fmla="*/ 666750 h 675137"/>
            <a:gd name="connsiteX5" fmla="*/ 0 w 1914526"/>
            <a:gd name="connsiteY5" fmla="*/ 0 h 675137"/>
            <a:gd name="connsiteX0" fmla="*/ 0 w 1914526"/>
            <a:gd name="connsiteY0" fmla="*/ 0 h 675137"/>
            <a:gd name="connsiteX1" fmla="*/ 1104900 w 1914526"/>
            <a:gd name="connsiteY1" fmla="*/ 0 h 675137"/>
            <a:gd name="connsiteX2" fmla="*/ 1179271 w 1914526"/>
            <a:gd name="connsiteY2" fmla="*/ 17536 h 675137"/>
            <a:gd name="connsiteX3" fmla="*/ 1695438 w 1914526"/>
            <a:gd name="connsiteY3" fmla="*/ 350154 h 675137"/>
            <a:gd name="connsiteX4" fmla="*/ 1914526 w 1914526"/>
            <a:gd name="connsiteY4" fmla="*/ 675137 h 675137"/>
            <a:gd name="connsiteX5" fmla="*/ 0 w 1914526"/>
            <a:gd name="connsiteY5" fmla="*/ 666750 h 675137"/>
            <a:gd name="connsiteX6" fmla="*/ 0 w 1914526"/>
            <a:gd name="connsiteY6" fmla="*/ 0 h 675137"/>
            <a:gd name="connsiteX0" fmla="*/ 0 w 1879716"/>
            <a:gd name="connsiteY0" fmla="*/ 0 h 688162"/>
            <a:gd name="connsiteX1" fmla="*/ 1104900 w 1879716"/>
            <a:gd name="connsiteY1" fmla="*/ 0 h 688162"/>
            <a:gd name="connsiteX2" fmla="*/ 1179271 w 1879716"/>
            <a:gd name="connsiteY2" fmla="*/ 17536 h 688162"/>
            <a:gd name="connsiteX3" fmla="*/ 1695438 w 1879716"/>
            <a:gd name="connsiteY3" fmla="*/ 350154 h 688162"/>
            <a:gd name="connsiteX4" fmla="*/ 1879716 w 1879716"/>
            <a:gd name="connsiteY4" fmla="*/ 688162 h 688162"/>
            <a:gd name="connsiteX5" fmla="*/ 0 w 1879716"/>
            <a:gd name="connsiteY5" fmla="*/ 666750 h 688162"/>
            <a:gd name="connsiteX6" fmla="*/ 0 w 1879716"/>
            <a:gd name="connsiteY6" fmla="*/ 0 h 688162"/>
            <a:gd name="connsiteX0" fmla="*/ 0 w 1914526"/>
            <a:gd name="connsiteY0" fmla="*/ 0 h 688161"/>
            <a:gd name="connsiteX1" fmla="*/ 1104900 w 1914526"/>
            <a:gd name="connsiteY1" fmla="*/ 0 h 688161"/>
            <a:gd name="connsiteX2" fmla="*/ 1179271 w 1914526"/>
            <a:gd name="connsiteY2" fmla="*/ 17536 h 688161"/>
            <a:gd name="connsiteX3" fmla="*/ 1695438 w 1914526"/>
            <a:gd name="connsiteY3" fmla="*/ 350154 h 688161"/>
            <a:gd name="connsiteX4" fmla="*/ 1914526 w 1914526"/>
            <a:gd name="connsiteY4" fmla="*/ 688161 h 688161"/>
            <a:gd name="connsiteX5" fmla="*/ 0 w 1914526"/>
            <a:gd name="connsiteY5" fmla="*/ 666750 h 688161"/>
            <a:gd name="connsiteX6" fmla="*/ 0 w 1914526"/>
            <a:gd name="connsiteY6" fmla="*/ 0 h 688161"/>
            <a:gd name="connsiteX0" fmla="*/ 0 w 1914526"/>
            <a:gd name="connsiteY0" fmla="*/ 0 h 688161"/>
            <a:gd name="connsiteX1" fmla="*/ 1104900 w 1914526"/>
            <a:gd name="connsiteY1" fmla="*/ 0 h 688161"/>
            <a:gd name="connsiteX2" fmla="*/ 1218334 w 1914526"/>
            <a:gd name="connsiteY2" fmla="*/ 0 h 688161"/>
            <a:gd name="connsiteX3" fmla="*/ 1695438 w 1914526"/>
            <a:gd name="connsiteY3" fmla="*/ 350154 h 688161"/>
            <a:gd name="connsiteX4" fmla="*/ 1914526 w 1914526"/>
            <a:gd name="connsiteY4" fmla="*/ 688161 h 688161"/>
            <a:gd name="connsiteX5" fmla="*/ 0 w 1914526"/>
            <a:gd name="connsiteY5" fmla="*/ 666750 h 688161"/>
            <a:gd name="connsiteX6" fmla="*/ 0 w 1914526"/>
            <a:gd name="connsiteY6" fmla="*/ 0 h 688161"/>
            <a:gd name="connsiteX0" fmla="*/ 0 w 1914526"/>
            <a:gd name="connsiteY0" fmla="*/ 0 h 688162"/>
            <a:gd name="connsiteX1" fmla="*/ 1104900 w 1914526"/>
            <a:gd name="connsiteY1" fmla="*/ 0 h 688162"/>
            <a:gd name="connsiteX2" fmla="*/ 1218334 w 1914526"/>
            <a:gd name="connsiteY2" fmla="*/ 0 h 688162"/>
            <a:gd name="connsiteX3" fmla="*/ 1695438 w 1914526"/>
            <a:gd name="connsiteY3" fmla="*/ 350154 h 688162"/>
            <a:gd name="connsiteX4" fmla="*/ 1914526 w 1914526"/>
            <a:gd name="connsiteY4" fmla="*/ 688161 h 688162"/>
            <a:gd name="connsiteX5" fmla="*/ 0 w 1914526"/>
            <a:gd name="connsiteY5" fmla="*/ 688162 h 688162"/>
            <a:gd name="connsiteX6" fmla="*/ 0 w 1914526"/>
            <a:gd name="connsiteY6" fmla="*/ 0 h 688162"/>
            <a:gd name="connsiteX0" fmla="*/ 0 w 1914526"/>
            <a:gd name="connsiteY0" fmla="*/ 0 h 688162"/>
            <a:gd name="connsiteX1" fmla="*/ 591762 w 1914526"/>
            <a:gd name="connsiteY1" fmla="*/ 0 h 688162"/>
            <a:gd name="connsiteX2" fmla="*/ 1104900 w 1914526"/>
            <a:gd name="connsiteY2" fmla="*/ 0 h 688162"/>
            <a:gd name="connsiteX3" fmla="*/ 1218334 w 1914526"/>
            <a:gd name="connsiteY3" fmla="*/ 0 h 688162"/>
            <a:gd name="connsiteX4" fmla="*/ 1695438 w 1914526"/>
            <a:gd name="connsiteY4" fmla="*/ 350154 h 688162"/>
            <a:gd name="connsiteX5" fmla="*/ 1914526 w 1914526"/>
            <a:gd name="connsiteY5" fmla="*/ 688161 h 688162"/>
            <a:gd name="connsiteX6" fmla="*/ 0 w 1914526"/>
            <a:gd name="connsiteY6" fmla="*/ 688162 h 688162"/>
            <a:gd name="connsiteX7" fmla="*/ 0 w 1914526"/>
            <a:gd name="connsiteY7" fmla="*/ 0 h 688162"/>
            <a:gd name="connsiteX0" fmla="*/ 0 w 1914527"/>
            <a:gd name="connsiteY0" fmla="*/ 0 h 688162"/>
            <a:gd name="connsiteX1" fmla="*/ 591762 w 1914527"/>
            <a:gd name="connsiteY1" fmla="*/ 0 h 688162"/>
            <a:gd name="connsiteX2" fmla="*/ 1104900 w 1914527"/>
            <a:gd name="connsiteY2" fmla="*/ 0 h 688162"/>
            <a:gd name="connsiteX3" fmla="*/ 1218334 w 1914527"/>
            <a:gd name="connsiteY3" fmla="*/ 0 h 688162"/>
            <a:gd name="connsiteX4" fmla="*/ 1695438 w 1914527"/>
            <a:gd name="connsiteY4" fmla="*/ 350154 h 688162"/>
            <a:gd name="connsiteX5" fmla="*/ 1914527 w 1914527"/>
            <a:gd name="connsiteY5" fmla="*/ 688159 h 688162"/>
            <a:gd name="connsiteX6" fmla="*/ 0 w 1914527"/>
            <a:gd name="connsiteY6" fmla="*/ 688162 h 688162"/>
            <a:gd name="connsiteX7" fmla="*/ 0 w 1914527"/>
            <a:gd name="connsiteY7" fmla="*/ 0 h 688162"/>
            <a:gd name="connsiteX0" fmla="*/ 0 w 1914527"/>
            <a:gd name="connsiteY0" fmla="*/ 0 h 688162"/>
            <a:gd name="connsiteX1" fmla="*/ 591762 w 1914527"/>
            <a:gd name="connsiteY1" fmla="*/ 0 h 688162"/>
            <a:gd name="connsiteX2" fmla="*/ 1104900 w 1914527"/>
            <a:gd name="connsiteY2" fmla="*/ 0 h 688162"/>
            <a:gd name="connsiteX3" fmla="*/ 1218334 w 1914527"/>
            <a:gd name="connsiteY3" fmla="*/ 0 h 688162"/>
            <a:gd name="connsiteX4" fmla="*/ 1695438 w 1914527"/>
            <a:gd name="connsiteY4" fmla="*/ 350154 h 688162"/>
            <a:gd name="connsiteX5" fmla="*/ 1914527 w 1914527"/>
            <a:gd name="connsiteY5" fmla="*/ 688159 h 688162"/>
            <a:gd name="connsiteX6" fmla="*/ 0 w 1914527"/>
            <a:gd name="connsiteY6" fmla="*/ 688162 h 688162"/>
            <a:gd name="connsiteX7" fmla="*/ 0 w 1914527"/>
            <a:gd name="connsiteY7" fmla="*/ 0 h 688162"/>
            <a:gd name="connsiteX0" fmla="*/ 0 w 1994302"/>
            <a:gd name="connsiteY0" fmla="*/ 0 h 688164"/>
            <a:gd name="connsiteX1" fmla="*/ 591762 w 1994302"/>
            <a:gd name="connsiteY1" fmla="*/ 0 h 688164"/>
            <a:gd name="connsiteX2" fmla="*/ 1104900 w 1994302"/>
            <a:gd name="connsiteY2" fmla="*/ 0 h 688164"/>
            <a:gd name="connsiteX3" fmla="*/ 1218334 w 1994302"/>
            <a:gd name="connsiteY3" fmla="*/ 0 h 688164"/>
            <a:gd name="connsiteX4" fmla="*/ 1695438 w 1994302"/>
            <a:gd name="connsiteY4" fmla="*/ 350154 h 688164"/>
            <a:gd name="connsiteX5" fmla="*/ 1994302 w 1994302"/>
            <a:gd name="connsiteY5" fmla="*/ 688164 h 688164"/>
            <a:gd name="connsiteX6" fmla="*/ 0 w 1994302"/>
            <a:gd name="connsiteY6" fmla="*/ 688162 h 688164"/>
            <a:gd name="connsiteX7" fmla="*/ 0 w 1994302"/>
            <a:gd name="connsiteY7" fmla="*/ 0 h 688164"/>
            <a:gd name="connsiteX0" fmla="*/ 0 w 1994302"/>
            <a:gd name="connsiteY0" fmla="*/ 0 h 688164"/>
            <a:gd name="connsiteX1" fmla="*/ 591762 w 1994302"/>
            <a:gd name="connsiteY1" fmla="*/ 0 h 688164"/>
            <a:gd name="connsiteX2" fmla="*/ 1104900 w 1994302"/>
            <a:gd name="connsiteY2" fmla="*/ 0 h 688164"/>
            <a:gd name="connsiteX3" fmla="*/ 1218334 w 1994302"/>
            <a:gd name="connsiteY3" fmla="*/ 0 h 688164"/>
            <a:gd name="connsiteX4" fmla="*/ 1754983 w 1994302"/>
            <a:gd name="connsiteY4" fmla="*/ 375361 h 688164"/>
            <a:gd name="connsiteX5" fmla="*/ 1994302 w 1994302"/>
            <a:gd name="connsiteY5" fmla="*/ 688164 h 688164"/>
            <a:gd name="connsiteX6" fmla="*/ 0 w 1994302"/>
            <a:gd name="connsiteY6" fmla="*/ 688162 h 688164"/>
            <a:gd name="connsiteX7" fmla="*/ 0 w 1994302"/>
            <a:gd name="connsiteY7" fmla="*/ 0 h 6881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994302" h="688164">
              <a:moveTo>
                <a:pt x="0" y="0"/>
              </a:moveTo>
              <a:lnTo>
                <a:pt x="591762" y="0"/>
              </a:lnTo>
              <a:lnTo>
                <a:pt x="1104900" y="0"/>
              </a:lnTo>
              <a:lnTo>
                <a:pt x="1218334" y="0"/>
              </a:lnTo>
              <a:lnTo>
                <a:pt x="1754983" y="375361"/>
              </a:lnTo>
              <a:lnTo>
                <a:pt x="1994302" y="688164"/>
              </a:lnTo>
              <a:lnTo>
                <a:pt x="0" y="68816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chemeClr val="accent2">
            <a:lumMod val="20000"/>
            <a:lumOff val="80000"/>
            <a:alpha val="65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0.28927</cdr:x>
      <cdr:y>0.21212</cdr:y>
    </cdr:from>
    <cdr:to>
      <cdr:x>0.37312</cdr:x>
      <cdr:y>0.84848</cdr:y>
    </cdr:to>
    <cdr:sp macro="" textlink="">
      <cdr:nvSpPr>
        <cdr:cNvPr id="3" name="Полилиния 2"/>
        <cdr:cNvSpPr/>
      </cdr:nvSpPr>
      <cdr:spPr>
        <a:xfrm xmlns:a="http://schemas.openxmlformats.org/drawingml/2006/main">
          <a:off x="1368152" y="504056"/>
          <a:ext cx="396589" cy="1512168"/>
        </a:xfrm>
        <a:custGeom xmlns:a="http://schemas.openxmlformats.org/drawingml/2006/main">
          <a:avLst/>
          <a:gdLst>
            <a:gd name="connsiteX0" fmla="*/ 0 w 381000"/>
            <a:gd name="connsiteY0" fmla="*/ 0 h 1304925"/>
            <a:gd name="connsiteX1" fmla="*/ 381000 w 381000"/>
            <a:gd name="connsiteY1" fmla="*/ 0 h 1304925"/>
            <a:gd name="connsiteX2" fmla="*/ 381000 w 381000"/>
            <a:gd name="connsiteY2" fmla="*/ 1304925 h 1304925"/>
            <a:gd name="connsiteX3" fmla="*/ 0 w 381000"/>
            <a:gd name="connsiteY3" fmla="*/ 1304925 h 1304925"/>
            <a:gd name="connsiteX4" fmla="*/ 0 w 381000"/>
            <a:gd name="connsiteY4" fmla="*/ 0 h 1304925"/>
            <a:gd name="connsiteX0" fmla="*/ 0 w 381000"/>
            <a:gd name="connsiteY0" fmla="*/ 806681 h 2111606"/>
            <a:gd name="connsiteX1" fmla="*/ 353122 w 381000"/>
            <a:gd name="connsiteY1" fmla="*/ 0 h 2111606"/>
            <a:gd name="connsiteX2" fmla="*/ 381000 w 381000"/>
            <a:gd name="connsiteY2" fmla="*/ 2111606 h 2111606"/>
            <a:gd name="connsiteX3" fmla="*/ 0 w 381000"/>
            <a:gd name="connsiteY3" fmla="*/ 2111606 h 2111606"/>
            <a:gd name="connsiteX4" fmla="*/ 0 w 381000"/>
            <a:gd name="connsiteY4" fmla="*/ 806681 h 2111606"/>
            <a:gd name="connsiteX0" fmla="*/ 0 w 381000"/>
            <a:gd name="connsiteY0" fmla="*/ 877864 h 2182789"/>
            <a:gd name="connsiteX1" fmla="*/ 353122 w 381000"/>
            <a:gd name="connsiteY1" fmla="*/ 0 h 2182789"/>
            <a:gd name="connsiteX2" fmla="*/ 381000 w 381000"/>
            <a:gd name="connsiteY2" fmla="*/ 2182789 h 2182789"/>
            <a:gd name="connsiteX3" fmla="*/ 0 w 381000"/>
            <a:gd name="connsiteY3" fmla="*/ 2182789 h 2182789"/>
            <a:gd name="connsiteX4" fmla="*/ 0 w 381000"/>
            <a:gd name="connsiteY4" fmla="*/ 877864 h 218278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381000" h="2182789">
              <a:moveTo>
                <a:pt x="0" y="877864"/>
              </a:moveTo>
              <a:lnTo>
                <a:pt x="353122" y="0"/>
              </a:lnTo>
              <a:lnTo>
                <a:pt x="381000" y="2182789"/>
              </a:lnTo>
              <a:lnTo>
                <a:pt x="0" y="2182789"/>
              </a:lnTo>
              <a:lnTo>
                <a:pt x="0" y="877864"/>
              </a:lnTo>
              <a:close/>
            </a:path>
          </a:pathLst>
        </a:custGeom>
        <a:solidFill xmlns:a="http://schemas.openxmlformats.org/drawingml/2006/main">
          <a:schemeClr val="accent2">
            <a:lumMod val="20000"/>
            <a:lumOff val="80000"/>
            <a:alpha val="65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0.19048</cdr:x>
      <cdr:y>0.20833</cdr:y>
    </cdr:from>
    <cdr:to>
      <cdr:x>0.55666</cdr:x>
      <cdr:y>0.68268</cdr:y>
    </cdr:to>
    <cdr:grpSp>
      <cdr:nvGrpSpPr>
        <cdr:cNvPr id="9" name="Группа 8"/>
        <cdr:cNvGrpSpPr/>
      </cdr:nvGrpSpPr>
      <cdr:grpSpPr>
        <a:xfrm xmlns:a="http://schemas.openxmlformats.org/drawingml/2006/main">
          <a:off x="576076" y="360034"/>
          <a:ext cx="1107451" cy="819767"/>
          <a:chOff x="570982" y="279702"/>
          <a:chExt cx="1205056" cy="1515857"/>
        </a:xfrm>
      </cdr:grpSpPr>
      <cdr:sp macro="" textlink="">
        <cdr:nvSpPr>
          <cdr:cNvPr id="7" name="Полилиния 6"/>
          <cdr:cNvSpPr/>
        </cdr:nvSpPr>
        <cdr:spPr>
          <a:xfrm xmlns:a="http://schemas.openxmlformats.org/drawingml/2006/main">
            <a:off x="570982" y="279702"/>
            <a:ext cx="244116" cy="1464695"/>
          </a:xfrm>
          <a:custGeom xmlns:a="http://schemas.openxmlformats.org/drawingml/2006/main">
            <a:avLst/>
            <a:gdLst>
              <a:gd name="connsiteX0" fmla="*/ 4137 w 244116"/>
              <a:gd name="connsiteY0" fmla="*/ 1456420 h 1464695"/>
              <a:gd name="connsiteX1" fmla="*/ 0 w 244116"/>
              <a:gd name="connsiteY1" fmla="*/ 380656 h 1464695"/>
              <a:gd name="connsiteX2" fmla="*/ 239978 w 244116"/>
              <a:gd name="connsiteY2" fmla="*/ 0 h 1464695"/>
              <a:gd name="connsiteX3" fmla="*/ 244116 w 244116"/>
              <a:gd name="connsiteY3" fmla="*/ 1464695 h 1464695"/>
              <a:gd name="connsiteX4" fmla="*/ 4137 w 244116"/>
              <a:gd name="connsiteY4" fmla="*/ 1456420 h 14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16" h="1464695">
                <a:moveTo>
                  <a:pt x="4137" y="1456420"/>
                </a:moveTo>
                <a:lnTo>
                  <a:pt x="0" y="380656"/>
                </a:lnTo>
                <a:lnTo>
                  <a:pt x="239978" y="0"/>
                </a:lnTo>
                <a:cubicBezTo>
                  <a:pt x="241357" y="488232"/>
                  <a:pt x="242737" y="976463"/>
                  <a:pt x="244116" y="1464695"/>
                </a:cubicBezTo>
                <a:lnTo>
                  <a:pt x="4137" y="1456420"/>
                </a:lnTo>
                <a:close/>
              </a:path>
            </a:pathLst>
          </a:custGeom>
          <a:solidFill xmlns:a="http://schemas.openxmlformats.org/drawingml/2006/main">
            <a:schemeClr val="accent1">
              <a:lumMod val="20000"/>
              <a:lumOff val="80000"/>
            </a:schemeClr>
          </a:solidFill>
          <a:ln xmlns:a="http://schemas.openxmlformats.org/drawingml/2006/main" w="3175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8" name="Полилиния 7"/>
          <cdr:cNvSpPr/>
        </cdr:nvSpPr>
        <cdr:spPr>
          <a:xfrm xmlns:a="http://schemas.openxmlformats.org/drawingml/2006/main">
            <a:off x="1511235" y="546018"/>
            <a:ext cx="264803" cy="1249541"/>
          </a:xfrm>
          <a:custGeom xmlns:a="http://schemas.openxmlformats.org/drawingml/2006/main">
            <a:avLst/>
            <a:gdLst>
              <a:gd name="connsiteX0" fmla="*/ 12412 w 264803"/>
              <a:gd name="connsiteY0" fmla="*/ 1249542 h 1249542"/>
              <a:gd name="connsiteX1" fmla="*/ 0 w 264803"/>
              <a:gd name="connsiteY1" fmla="*/ 761310 h 1249542"/>
              <a:gd name="connsiteX2" fmla="*/ 4137 w 264803"/>
              <a:gd name="connsiteY2" fmla="*/ 765448 h 1249542"/>
              <a:gd name="connsiteX3" fmla="*/ 256528 w 264803"/>
              <a:gd name="connsiteY3" fmla="*/ 0 h 1249542"/>
              <a:gd name="connsiteX4" fmla="*/ 264803 w 264803"/>
              <a:gd name="connsiteY4" fmla="*/ 1249542 h 1249542"/>
              <a:gd name="connsiteX5" fmla="*/ 12412 w 264803"/>
              <a:gd name="connsiteY5" fmla="*/ 1249542 h 12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03" h="1249542">
                <a:moveTo>
                  <a:pt x="12412" y="1249542"/>
                </a:moveTo>
                <a:lnTo>
                  <a:pt x="0" y="761310"/>
                </a:lnTo>
                <a:lnTo>
                  <a:pt x="4137" y="765448"/>
                </a:lnTo>
                <a:lnTo>
                  <a:pt x="256528" y="0"/>
                </a:lnTo>
                <a:cubicBezTo>
                  <a:pt x="259286" y="416514"/>
                  <a:pt x="262045" y="833028"/>
                  <a:pt x="264803" y="1249542"/>
                </a:cubicBezTo>
                <a:lnTo>
                  <a:pt x="12412" y="1249542"/>
                </a:lnTo>
                <a:close/>
              </a:path>
            </a:pathLst>
          </a:custGeom>
          <a:solidFill xmlns:a="http://schemas.openxmlformats.org/drawingml/2006/main">
            <a:schemeClr val="accent1">
              <a:lumMod val="20000"/>
              <a:lumOff val="80000"/>
            </a:schemeClr>
          </a:solidFill>
          <a:ln xmlns:a="http://schemas.openxmlformats.org/drawingml/2006/main" w="3175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0.26941</cdr:x>
      <cdr:y>0.24896</cdr:y>
    </cdr:from>
    <cdr:to>
      <cdr:x>0.34156</cdr:x>
      <cdr:y>0.39022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951" y="571501"/>
          <a:ext cx="301036" cy="32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>
            <a:solidFill>
              <a:srgbClr val="AF1D19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71957-9871-4B49-805F-D5F989C31A9E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7175-0553-4553-A900-5CFD60612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Российские источники массовой информации, популярные газеты и журналы, да и более компетентные источники информации уверяю, что наука в России находится в таком глубоком кризисе, что ей не выбраться уже никогда.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</a:t>
            </a:r>
            <a:r>
              <a:rPr lang="ru-RU" dirty="0" smtClean="0"/>
              <a:t>мериканским национальным научным советом представлены данные о</a:t>
            </a:r>
            <a:r>
              <a:rPr lang="ru-RU" baseline="0" dirty="0" smtClean="0"/>
              <a:t> </a:t>
            </a:r>
            <a:r>
              <a:rPr lang="ru-RU" sz="1200" dirty="0" smtClean="0"/>
              <a:t>Постоянном снижении числа научных работников. В 1990 г. их было </a:t>
            </a:r>
            <a:r>
              <a:rPr lang="ru-RU" sz="1200" b="1" dirty="0" smtClean="0"/>
              <a:t>1 млн. 300 тыс.</a:t>
            </a:r>
            <a:r>
              <a:rPr lang="ru-RU" sz="1200" dirty="0" smtClean="0"/>
              <a:t>, в 1995 г. - около </a:t>
            </a:r>
            <a:r>
              <a:rPr lang="ru-RU" sz="1200" b="1" dirty="0" smtClean="0"/>
              <a:t>600 тысяч</a:t>
            </a:r>
            <a:r>
              <a:rPr lang="ru-RU" sz="1200" dirty="0" smtClean="0"/>
              <a:t>. Сегодня - около </a:t>
            </a:r>
            <a:r>
              <a:rPr lang="ru-RU" sz="1200" b="1" dirty="0" smtClean="0"/>
              <a:t>376 тысяч</a:t>
            </a:r>
            <a:r>
              <a:rPr lang="ru-RU" sz="12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сведениям WOS среднемировая цитируемость Российских статей ниже, чем у Ирана и Латинской Америки, а публикационная активность находится на уровне 2000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наш взгляд увеличение количества диссертационных работ по определенной теме есть показатель роста</a:t>
            </a:r>
            <a:r>
              <a:rPr lang="ru-RU" baseline="0" dirty="0" smtClean="0"/>
              <a:t> интереса к теме, что приводит к развитию научного направления. На наш взгляд перспективными темами в центре станут такие:….верно это или нет, покажет время, но есть примеры, подтверждающие эту идею: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фоне столь нерадостных перспектив, мы все понимаем, что сохранение и развитие научного потенциала становится важнейшей проблемой возрождения России. Снижение финансирования, бюрократия, отъезд ученых за границу бьет в первую очередь по фундаментальным исследованиям, результаты которых чаще всего неоднозначны, ориентированы скорее на завтрашний день и не приносят быстрых доходов.  На уровне Государственной политики в этом случае должна осуществляться поддержка и продвижение таких научных образований,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наукоград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Именно в них  реализуется и научная, и научно-техническая, и инновационная деятельность, воплощаются теоретические и экспериментальные разработки, подготавливаются кадры в соответствии с приоритетными направлениями развития науки и технологий.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Пущинский научный центр РАН основан </a:t>
            </a:r>
            <a:r>
              <a:rPr lang="en-US" dirty="0" smtClean="0"/>
              <a:t>u</a:t>
            </a:r>
            <a:r>
              <a:rPr lang="ru-RU" dirty="0" smtClean="0"/>
              <a:t>оду с целью развития фундаментальных исследований в области физико-химической биологии и биотехнологии. В 2005 году ему</a:t>
            </a:r>
            <a:r>
              <a:rPr lang="ru-RU" baseline="0" dirty="0" smtClean="0"/>
              <a:t> был присвоен с</a:t>
            </a:r>
            <a:r>
              <a:rPr lang="ru-RU" dirty="0" smtClean="0"/>
              <a:t>татус </a:t>
            </a:r>
            <a:r>
              <a:rPr lang="ru-RU" dirty="0" err="1" smtClean="0"/>
              <a:t>наукограда</a:t>
            </a:r>
            <a:r>
              <a:rPr lang="ru-RU" dirty="0" smtClean="0"/>
              <a:t> и продлен до 2014 года.</a:t>
            </a:r>
            <a:r>
              <a:rPr lang="en-US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Пущинскому научному центру в этом году исполняется 55 лет.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это время учеными Центра выполнен ряд крупных фундаментальных исследований, получивших международное признание, прежде всего в области молекулярной и клеточной биологии, биоорганической химии, генной и клеточной инженерии, фотобиологии, биофизики. Были разработаны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/>
              <a:t>1 470 изобретений и  авторских свидетельств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Работы научных коллективов ПНЦ РАН были отмечены государственными премиями.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55-летию ПНЦ нами был проведен количественный и фактографический анализ диссертаций, защищенных в институтах Центре и в профильных организациях. Наукометрические исследования  охватывают сегодня различные позиции, такие как публикационная активность, цитируемость, международное сотрудничество и другие, однако, изучение тематического массива диссертационных работ проводится довольно редко.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 всю историю существования центра собраны сведения о 3661 диссертации по физико-химической биологии, из которых 563 – докторские.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 выявлены организации</a:t>
            </a:r>
            <a:r>
              <a:rPr lang="ru-RU" sz="12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которые</a:t>
            </a:r>
            <a:r>
              <a:rPr lang="ru-RU" sz="12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часто выполняли почетную обязанность ведущих организаций</a:t>
            </a:r>
            <a:r>
              <a:rPr lang="ru-RU" sz="1200" kern="12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исследований институтов Пущинского Научного Центра уже заложена работа «на стыке наук». Чаще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всего на совет выносятся физико-биологические и химико-биологические темы. Диссертаций по математике менее 1%, по медицине 2.3%</a:t>
            </a:r>
            <a:endParaRPr lang="ru-RU" sz="1200" kern="120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Авторефераты поступили из 61 города России и Советского союза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проведении количественного анализа по базе данных  диссертаций в первую очередь прослеживается взаимосвязь количества работ от года написания.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b="1" dirty="0" smtClean="0"/>
              <a:t> для кандидатских</a:t>
            </a:r>
            <a:r>
              <a:rPr lang="ru-RU" b="1" baseline="0" dirty="0" smtClean="0"/>
              <a:t> и для докторских 1985 – были самыми плодотворными.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Затем, начиная с 1986 года количество диссертаций пошло на спад и больше уже никогда не достигало подобного уровня, хотя отдельные всплески наблюдались и в дальнейшем.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фоне, нам представляется интересным проследить, какие из научных тем давали увеличение количества диссертаций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последние 10 лет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на наш взгляд, могло быть следствием либо научного открытия, либо актуальностью темы в стране и за рубежом.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ближайшем рассмотрении Кандидатских </a:t>
            </a:r>
            <a:r>
              <a:rPr lang="ru-RU" dirty="0" err="1" smtClean="0"/>
              <a:t>диссертацийза</a:t>
            </a:r>
            <a:r>
              <a:rPr lang="ru-RU" dirty="0" smtClean="0"/>
              <a:t> последние 10 лет , кроме статистических данных о количестве и специализации</a:t>
            </a:r>
            <a:r>
              <a:rPr lang="ru-RU" baseline="0" dirty="0" smtClean="0"/>
              <a:t> нами были выявлены два резких взлета количества диссертаций в 2003 и 2007-2009 годах. Исходя из полученных данных, нам показалось интересным проанализировать, какие темы вызвали столь бурный рост.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отметить, что тематика диссертаций гораздо обширнее и разнообразнее направлений, определенных нами, однако, если подобные исследования были одномоментные и не всплывали в дальнейшем, мы их не рассматривали. Итак, крупными научными направлениями, по которым наиболее часто ведутся исследования в Пущинском Научном Центре Вы видите на слайде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результате анализа нами были определены темы,</a:t>
            </a:r>
            <a:r>
              <a:rPr lang="ru-RU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Темы </a:t>
            </a:r>
            <a:r>
              <a:rPr lang="ru-RU" baseline="0" dirty="0" smtClean="0"/>
              <a:t>которые на протяжении многих лет остаются  актуальными, такие как структура и свойства белков, механизмы внутриклеточной сигнализации.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Темы количество диссертаций по которым увеличилось за последнее время, например: по нашему мнению это перспективные направления, которые будут развиваться в дальнейшем и давать нам Работу 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Темы, количество диссертаций по которым снизилось, например:….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однако,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парадоксальной, на наш взгляд показалась ситуация с явным уменьшением количества работ по изучению активности нейронов. В 2004 году данная тема представляла интерес более чем для 10% всех диссертаций, снизившийся  к 2011 году до 2%. Однако, работая в библиотеке непосредственно с научными сотрудниками, мы продолжаем наблюдать потребность ученых в материалах по данной теме. Вероятно, снижение количества защищенных работ – есть следствие того, что подобные исследования требуют больших денежных затрат для покупки оборудования, реактивов, подопытных животных.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Что касается докторских диссертаций,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 </a:t>
            </a:r>
            <a:r>
              <a:rPr lang="ru-RU" sz="1200" dirty="0" smtClean="0"/>
              <a:t>Наиболее плодотворными были 2001</a:t>
            </a:r>
            <a:r>
              <a:rPr lang="ru-RU" sz="1200" baseline="0" dirty="0" smtClean="0"/>
              <a:t> и 2005 годы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фундаментальные исследования вмещают, как правило, сразу несколько научных направлений, не попадают ни под одно из определенных нами ранее, и по своей сути, не могут воспроизводить какую-то тему из года в год. Поэтому, при рассмотрении тем диссертаций на соискание степени доктора наук, мы опирались на специализацию диссертации, которую предоставил сам автор.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Крупные направления, ставшие темами диссертационных работ представлены на слайде.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отметить, что темы диссертаций 2010 года, отличаются разнообразием, по сравнению с предыдущими рассматриваемыми периодами. Например: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Всплывают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Выносятся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Мелькает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теряет позиций тема молекулярной биологии…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появление на защитах новых тематических н</a:t>
            </a:r>
            <a:r>
              <a:rPr lang="ru-RU" sz="1200" b="1" u="sng" dirty="0" smtClean="0">
                <a:latin typeface="Arial" pitchFamily="34" charset="0"/>
                <a:ea typeface="Times New Roman" pitchFamily="18" charset="0"/>
              </a:rPr>
              <a:t>аправлений потеснивших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привычные и устоявшиеся, условно можно считать перспективными тенденциями. 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7175-0553-4553-A900-5CFD60612FD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3222" y="1474592"/>
            <a:ext cx="8374611" cy="1308198"/>
          </a:xfrm>
          <a:effectLst>
            <a:outerShdw dist="35921" dir="2700000" algn="ctr" rotWithShape="0">
              <a:srgbClr val="B5C5E3">
                <a:alpha val="50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222" y="2828692"/>
            <a:ext cx="7962745" cy="1445903"/>
          </a:xfrm>
        </p:spPr>
        <p:txBody>
          <a:bodyPr anchor="ctr"/>
          <a:lstStyle>
            <a:lvl1pPr marL="0" indent="0" algn="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901" y="578075"/>
            <a:ext cx="2140846" cy="59313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933" y="578075"/>
            <a:ext cx="6286679" cy="59313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934" y="1519060"/>
            <a:ext cx="4213047" cy="49903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6269" y="1519060"/>
            <a:ext cx="4214478" cy="49903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933" y="578075"/>
            <a:ext cx="8564814" cy="9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933" y="1519060"/>
            <a:ext cx="8564814" cy="49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443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/>
            </a:lvl1pPr>
          </a:lstStyle>
          <a:p>
            <a:fld id="{7712C63D-C5F5-4CBD-A4C1-EE1432A87B2A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8" y="6248368"/>
            <a:ext cx="2894504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676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/>
            </a:lvl1pPr>
          </a:lstStyle>
          <a:p>
            <a:fld id="{2DEEAC94-13D8-4B02-BF01-63DB52192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16691" indent="-416691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Blip>
          <a:blip r:embed="rId14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806174" indent="-286385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800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800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800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800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ru.wikipedia.org/wiki/%D0%A4%D0%B0%D0%B9%D0%BB:Coat_of_Arms_of_Biysk_(Altai_krai)_(1804).png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://www.memoid.ru/node/Naukogrady_i_akademgorodki_sovremennoj_Rossii#cite_note-org288-109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hyperlink" Target="http://ru.wikipedia.org/wiki/%D0%A4%D0%B0%D0%B9%D0%BB:Coat_of_Arms_of_Fryazino_(Moscow_oblast).png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hyperlink" Target="http://ru.wikipedia.org/wiki/%D0%A4%D0%B0%D0%B9%D0%BB:Coat_of_Arms_of_Michurinsk_(Tambov_oblast)_proposed_(1990s)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://ru.wikipedia.org/w/index.php?title=%D0%A4%D0%B0%D0%B9%D0%BB:Petergof_city_coa.png&amp;filetimestamp=20070801172742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2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БАЗА ДАННЫХ ДИССЕРТАЦИЙ.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7560840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Центральная библиотека </a:t>
            </a:r>
            <a:endParaRPr lang="en-US" sz="20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Пущинского научного центра РАН,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Отдел БЕН РАН</a:t>
            </a:r>
            <a:endParaRPr lang="en-US" sz="20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/>
              <a:t>Пущинскому Научному Центру – 55 лет.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286725"/>
            <a:ext cx="233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Бескаравайная Е.В.</a:t>
            </a:r>
          </a:p>
          <a:p>
            <a:pPr algn="r"/>
            <a:r>
              <a:rPr lang="ru-RU" dirty="0" smtClean="0"/>
              <a:t>Митрошин И.А.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16530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201</a:t>
            </a:r>
            <a:r>
              <a:rPr lang="ru-RU" dirty="0" smtClean="0">
                <a:latin typeface="Georgia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 bwMode="auto">
          <a:xfrm>
            <a:off x="323528" y="2524376"/>
            <a:ext cx="8208912" cy="3640928"/>
          </a:xfrm>
          <a:custGeom>
            <a:avLst/>
            <a:gdLst>
              <a:gd name="connsiteX0" fmla="*/ 0 w 8568952"/>
              <a:gd name="connsiteY0" fmla="*/ 600079 h 3600400"/>
              <a:gd name="connsiteX1" fmla="*/ 175760 w 8568952"/>
              <a:gd name="connsiteY1" fmla="*/ 175759 h 3600400"/>
              <a:gd name="connsiteX2" fmla="*/ 600080 w 8568952"/>
              <a:gd name="connsiteY2" fmla="*/ 1 h 3600400"/>
              <a:gd name="connsiteX3" fmla="*/ 7968873 w 8568952"/>
              <a:gd name="connsiteY3" fmla="*/ 0 h 3600400"/>
              <a:gd name="connsiteX4" fmla="*/ 8393193 w 8568952"/>
              <a:gd name="connsiteY4" fmla="*/ 175760 h 3600400"/>
              <a:gd name="connsiteX5" fmla="*/ 8568951 w 8568952"/>
              <a:gd name="connsiteY5" fmla="*/ 600080 h 3600400"/>
              <a:gd name="connsiteX6" fmla="*/ 8568952 w 8568952"/>
              <a:gd name="connsiteY6" fmla="*/ 3000321 h 3600400"/>
              <a:gd name="connsiteX7" fmla="*/ 8393193 w 8568952"/>
              <a:gd name="connsiteY7" fmla="*/ 3424641 h 3600400"/>
              <a:gd name="connsiteX8" fmla="*/ 7968873 w 8568952"/>
              <a:gd name="connsiteY8" fmla="*/ 3600400 h 3600400"/>
              <a:gd name="connsiteX9" fmla="*/ 600079 w 8568952"/>
              <a:gd name="connsiteY9" fmla="*/ 3600400 h 3600400"/>
              <a:gd name="connsiteX10" fmla="*/ 175759 w 8568952"/>
              <a:gd name="connsiteY10" fmla="*/ 3424641 h 3600400"/>
              <a:gd name="connsiteX11" fmla="*/ 0 w 8568952"/>
              <a:gd name="connsiteY11" fmla="*/ 3000321 h 3600400"/>
              <a:gd name="connsiteX12" fmla="*/ 0 w 8568952"/>
              <a:gd name="connsiteY12" fmla="*/ 600079 h 3600400"/>
              <a:gd name="connsiteX0" fmla="*/ 40529 w 8609481"/>
              <a:gd name="connsiteY0" fmla="*/ 640608 h 3640929"/>
              <a:gd name="connsiteX1" fmla="*/ 112537 w 8609481"/>
              <a:gd name="connsiteY1" fmla="*/ 112537 h 3640929"/>
              <a:gd name="connsiteX2" fmla="*/ 640609 w 8609481"/>
              <a:gd name="connsiteY2" fmla="*/ 40530 h 3640929"/>
              <a:gd name="connsiteX3" fmla="*/ 8009402 w 8609481"/>
              <a:gd name="connsiteY3" fmla="*/ 40529 h 3640929"/>
              <a:gd name="connsiteX4" fmla="*/ 8433722 w 8609481"/>
              <a:gd name="connsiteY4" fmla="*/ 216289 h 3640929"/>
              <a:gd name="connsiteX5" fmla="*/ 8609480 w 8609481"/>
              <a:gd name="connsiteY5" fmla="*/ 640609 h 3640929"/>
              <a:gd name="connsiteX6" fmla="*/ 8609481 w 8609481"/>
              <a:gd name="connsiteY6" fmla="*/ 3040850 h 3640929"/>
              <a:gd name="connsiteX7" fmla="*/ 8433722 w 8609481"/>
              <a:gd name="connsiteY7" fmla="*/ 3465170 h 3640929"/>
              <a:gd name="connsiteX8" fmla="*/ 8009402 w 8609481"/>
              <a:gd name="connsiteY8" fmla="*/ 3640929 h 3640929"/>
              <a:gd name="connsiteX9" fmla="*/ 640608 w 8609481"/>
              <a:gd name="connsiteY9" fmla="*/ 3640929 h 3640929"/>
              <a:gd name="connsiteX10" fmla="*/ 216288 w 8609481"/>
              <a:gd name="connsiteY10" fmla="*/ 3465170 h 3640929"/>
              <a:gd name="connsiteX11" fmla="*/ 40529 w 8609481"/>
              <a:gd name="connsiteY11" fmla="*/ 3040850 h 3640929"/>
              <a:gd name="connsiteX12" fmla="*/ 40529 w 8609481"/>
              <a:gd name="connsiteY12" fmla="*/ 640608 h 3640929"/>
              <a:gd name="connsiteX0" fmla="*/ 40528 w 8609480"/>
              <a:gd name="connsiteY0" fmla="*/ 640607 h 3640928"/>
              <a:gd name="connsiteX1" fmla="*/ 112537 w 8609480"/>
              <a:gd name="connsiteY1" fmla="*/ 112537 h 3640928"/>
              <a:gd name="connsiteX2" fmla="*/ 640608 w 8609480"/>
              <a:gd name="connsiteY2" fmla="*/ 40529 h 3640928"/>
              <a:gd name="connsiteX3" fmla="*/ 8009401 w 8609480"/>
              <a:gd name="connsiteY3" fmla="*/ 40528 h 3640928"/>
              <a:gd name="connsiteX4" fmla="*/ 8433721 w 8609480"/>
              <a:gd name="connsiteY4" fmla="*/ 216288 h 3640928"/>
              <a:gd name="connsiteX5" fmla="*/ 8609479 w 8609480"/>
              <a:gd name="connsiteY5" fmla="*/ 640608 h 3640928"/>
              <a:gd name="connsiteX6" fmla="*/ 8609480 w 8609480"/>
              <a:gd name="connsiteY6" fmla="*/ 3040849 h 3640928"/>
              <a:gd name="connsiteX7" fmla="*/ 8433721 w 8609480"/>
              <a:gd name="connsiteY7" fmla="*/ 3465169 h 3640928"/>
              <a:gd name="connsiteX8" fmla="*/ 8009401 w 8609480"/>
              <a:gd name="connsiteY8" fmla="*/ 3640928 h 3640928"/>
              <a:gd name="connsiteX9" fmla="*/ 640607 w 8609480"/>
              <a:gd name="connsiteY9" fmla="*/ 3640928 h 3640928"/>
              <a:gd name="connsiteX10" fmla="*/ 216287 w 8609480"/>
              <a:gd name="connsiteY10" fmla="*/ 3465169 h 3640928"/>
              <a:gd name="connsiteX11" fmla="*/ 40528 w 8609480"/>
              <a:gd name="connsiteY11" fmla="*/ 3040849 h 3640928"/>
              <a:gd name="connsiteX12" fmla="*/ 40528 w 8609480"/>
              <a:gd name="connsiteY12" fmla="*/ 640607 h 364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09480" h="3640928">
                <a:moveTo>
                  <a:pt x="40528" y="640607"/>
                </a:moveTo>
                <a:cubicBezTo>
                  <a:pt x="40528" y="481456"/>
                  <a:pt x="0" y="225074"/>
                  <a:pt x="112537" y="112537"/>
                </a:cubicBezTo>
                <a:cubicBezTo>
                  <a:pt x="225074" y="0"/>
                  <a:pt x="481457" y="40528"/>
                  <a:pt x="640608" y="40529"/>
                </a:cubicBezTo>
                <a:lnTo>
                  <a:pt x="8009401" y="40528"/>
                </a:lnTo>
                <a:cubicBezTo>
                  <a:pt x="8168552" y="40528"/>
                  <a:pt x="8321184" y="103751"/>
                  <a:pt x="8433721" y="216288"/>
                </a:cubicBezTo>
                <a:cubicBezTo>
                  <a:pt x="8546258" y="328825"/>
                  <a:pt x="8609480" y="481457"/>
                  <a:pt x="8609479" y="640608"/>
                </a:cubicBezTo>
                <a:cubicBezTo>
                  <a:pt x="8609479" y="1440688"/>
                  <a:pt x="8609480" y="2240769"/>
                  <a:pt x="8609480" y="3040849"/>
                </a:cubicBezTo>
                <a:cubicBezTo>
                  <a:pt x="8609480" y="3200000"/>
                  <a:pt x="8546258" y="3352632"/>
                  <a:pt x="8433721" y="3465169"/>
                </a:cubicBezTo>
                <a:cubicBezTo>
                  <a:pt x="8321184" y="3577706"/>
                  <a:pt x="8168552" y="3640928"/>
                  <a:pt x="8009401" y="3640928"/>
                </a:cubicBezTo>
                <a:lnTo>
                  <a:pt x="640607" y="3640928"/>
                </a:lnTo>
                <a:cubicBezTo>
                  <a:pt x="481456" y="3640928"/>
                  <a:pt x="328824" y="3577705"/>
                  <a:pt x="216287" y="3465169"/>
                </a:cubicBezTo>
                <a:cubicBezTo>
                  <a:pt x="103750" y="3352632"/>
                  <a:pt x="40528" y="3200000"/>
                  <a:pt x="40528" y="3040849"/>
                </a:cubicBezTo>
                <a:lnTo>
                  <a:pt x="40528" y="640607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332656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35896" y="188640"/>
            <a:ext cx="47987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Докторские диссертационные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692696"/>
          <a:ext cx="3024336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589240"/>
            <a:ext cx="511256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 smtClean="0"/>
              <a:t>Структура основных направлений тем докторских диссертаций</a:t>
            </a:r>
            <a:r>
              <a:rPr lang="en-US" sz="1400" i="1" dirty="0" smtClean="0"/>
              <a:t> </a:t>
            </a:r>
            <a:r>
              <a:rPr lang="ru-RU" sz="1400" i="1" dirty="0" smtClean="0"/>
              <a:t>за эти годы.</a:t>
            </a:r>
            <a:endParaRPr lang="ru-RU" sz="1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6206535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появление на защитах новых тематических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1400" b="1" i="1" u="sng" dirty="0" smtClean="0">
                <a:latin typeface="Arial" pitchFamily="34" charset="0"/>
                <a:ea typeface="Times New Roman" pitchFamily="18" charset="0"/>
              </a:rPr>
              <a:t>аправлений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условно можно считать перспективными тенденциями. 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39552" y="2680464"/>
            <a:ext cx="7776865" cy="3052792"/>
            <a:chOff x="539552" y="2680464"/>
            <a:chExt cx="7776865" cy="30527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39552" y="2680464"/>
              <a:ext cx="4536504" cy="8925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новые специальности и новые научные связи, например, в 2009 году сотрудниками НИИ впервые были одобрены сразу 4 диссертации по специальности «</a:t>
              </a:r>
              <a:r>
                <a:rPr lang="ru-RU" sz="1300" b="1" dirty="0" err="1" smtClean="0">
                  <a:latin typeface="Times New Roman" pitchFamily="18" charset="0"/>
                  <a:cs typeface="Times New Roman" pitchFamily="18" charset="0"/>
                </a:rPr>
                <a:t>биоинформатика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»  (1 – докторская)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4788024" y="2924944"/>
              <a:ext cx="3528393" cy="2808312"/>
              <a:chOff x="3825399" y="3293931"/>
              <a:chExt cx="3961592" cy="245945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5074775" y="3293931"/>
                <a:ext cx="2712215" cy="606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ru-RU" sz="1300" b="1" dirty="0" smtClean="0">
                    <a:latin typeface="Times New Roman" pitchFamily="18" charset="0"/>
                    <a:cs typeface="Times New Roman" pitchFamily="18" charset="0"/>
                  </a:rPr>
                  <a:t>физиологии и биохимии растений (1,9% из всех направлений)</a:t>
                </a:r>
                <a:endParaRPr lang="ru-RU" sz="13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901673" y="4941171"/>
                <a:ext cx="2885317" cy="81221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ru-RU" sz="1300" b="1" dirty="0" smtClean="0">
                    <a:latin typeface="Times New Roman" pitchFamily="18" charset="0"/>
                    <a:cs typeface="Times New Roman" pitchFamily="18" charset="0"/>
                  </a:rPr>
                  <a:t>клеточная биология, цитология, гистология за всю историю Центра было всего 4  - 2 из которых в 2010 году</a:t>
                </a:r>
                <a:endParaRPr lang="ru-RU" sz="13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714736" y="4113749"/>
                <a:ext cx="3072255" cy="6064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ru-RU" sz="1300" b="1" dirty="0" smtClean="0">
                    <a:latin typeface="Times New Roman" pitchFamily="18" charset="0"/>
                    <a:cs typeface="Times New Roman" pitchFamily="18" charset="0"/>
                  </a:rPr>
                  <a:t>по почвоведению и картографии,  за последние 10 лет – это первые докторские и обе в 2010 году</a:t>
                </a:r>
                <a:endParaRPr lang="ru-RU" sz="13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 rot="10800000" flipV="1">
                <a:off x="3825399" y="3735371"/>
                <a:ext cx="1212732" cy="37837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rot="10800000">
                <a:off x="3906248" y="4429064"/>
                <a:ext cx="727639" cy="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10800000">
                <a:off x="3825399" y="5059693"/>
                <a:ext cx="970185" cy="31531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Прямая со стрелкой 16"/>
          <p:cNvCxnSpPr/>
          <p:nvPr/>
        </p:nvCxnSpPr>
        <p:spPr>
          <a:xfrm rot="16200000" flipH="1">
            <a:off x="3060626" y="3789834"/>
            <a:ext cx="719286" cy="1432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 bwMode="auto">
          <a:xfrm>
            <a:off x="5292080" y="5805264"/>
            <a:ext cx="360040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79512" y="692696"/>
            <a:ext cx="8712968" cy="5544616"/>
            <a:chOff x="179512" y="692696"/>
            <a:chExt cx="8712968" cy="554461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5536" y="692696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i="1" u="sng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Перспективные  научные направления исследований  ПНЦ</a:t>
              </a:r>
              <a:endPara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11560" y="2204864"/>
              <a:ext cx="4795427" cy="499478"/>
              <a:chOff x="424645" y="2497474"/>
              <a:chExt cx="4795427" cy="49947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44725" y="2569481"/>
                <a:ext cx="407534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Работа ферментных систем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4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DFFFC"/>
                  </a:clrFrom>
                  <a:clrTo>
                    <a:srgbClr val="FDFFF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4645" y="2497474"/>
                <a:ext cx="720081" cy="4994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1342853" y="2996952"/>
              <a:ext cx="4957339" cy="432050"/>
              <a:chOff x="538508" y="3212976"/>
              <a:chExt cx="4957339" cy="43205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87624" y="3212976"/>
                <a:ext cx="430822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Структура и свойства ДНК и РНК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4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EF9"/>
                  </a:clrFrom>
                  <a:clrTo>
                    <a:srgbClr val="FDFE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677240" y="3074244"/>
                <a:ext cx="432050" cy="70951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1981244" y="3717032"/>
              <a:ext cx="4678988" cy="420622"/>
              <a:chOff x="1115616" y="4005064"/>
              <a:chExt cx="4678988" cy="42062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835696" y="4005064"/>
                <a:ext cx="395890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Биоинформатика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4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15616" y="4040936"/>
                <a:ext cx="720080" cy="3847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2555776" y="4365104"/>
              <a:ext cx="5904656" cy="493185"/>
              <a:chOff x="2123728" y="3068960"/>
              <a:chExt cx="5904656" cy="49318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2915816" y="3140968"/>
                <a:ext cx="511256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Клеточная биология, цитология, гистология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4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23728" y="3068960"/>
                <a:ext cx="666949" cy="49318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3392737" y="5013176"/>
              <a:ext cx="4779663" cy="615426"/>
              <a:chOff x="3176713" y="3681050"/>
              <a:chExt cx="4779663" cy="61542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779912" y="3779748"/>
                <a:ext cx="4176464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Физиологии и биохимии растений 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50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76713" y="3681050"/>
                <a:ext cx="588757" cy="61542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4499992" y="5661248"/>
              <a:ext cx="4392488" cy="576064"/>
              <a:chOff x="4211960" y="4221088"/>
              <a:chExt cx="4392488" cy="57606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860032" y="4427820"/>
                <a:ext cx="374441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Почвоведение и картография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51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11960" y="4221088"/>
                <a:ext cx="689992" cy="55958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251520" y="1556792"/>
              <a:ext cx="4651411" cy="432048"/>
              <a:chOff x="179512" y="1124744"/>
              <a:chExt cx="4651411" cy="43204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755576" y="1124744"/>
                <a:ext cx="4075347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Биохимия клеточных патологий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852" name="Picture 1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9512" y="1124744"/>
                <a:ext cx="586622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4208" y="1484784"/>
              <a:ext cx="21336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Группа 40"/>
            <p:cNvGrpSpPr/>
            <p:nvPr/>
          </p:nvGrpSpPr>
          <p:grpSpPr>
            <a:xfrm>
              <a:off x="179512" y="4581128"/>
              <a:ext cx="1321909" cy="1512168"/>
              <a:chOff x="223406" y="940152"/>
              <a:chExt cx="1386433" cy="1667898"/>
            </a:xfrm>
          </p:grpSpPr>
          <p:pic>
            <p:nvPicPr>
              <p:cNvPr id="42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544" y="1484784"/>
                <a:ext cx="900683" cy="11232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223406" y="940152"/>
                <a:ext cx="1386433" cy="548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Пущино</a:t>
                </a:r>
                <a:endParaRPr lang="ru-RU" sz="1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179512" y="3573016"/>
            <a:ext cx="8496944" cy="1938992"/>
            <a:chOff x="107504" y="836712"/>
            <a:chExt cx="8567752" cy="193899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971600" y="836712"/>
              <a:ext cx="7703656" cy="19389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000" dirty="0" smtClean="0"/>
                <a:t>1985 г. – сразу 4 кандидатскими по сворачиванию белков… в конце- </a:t>
              </a:r>
              <a:r>
                <a:rPr lang="ru-RU" sz="2000" dirty="0" smtClean="0"/>
                <a:t>90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г</a:t>
              </a:r>
              <a:r>
                <a:rPr lang="en-US" sz="2000" dirty="0" smtClean="0"/>
                <a:t>.</a:t>
              </a:r>
              <a:r>
                <a:rPr lang="ru-RU" sz="2000" dirty="0" smtClean="0"/>
                <a:t>г</a:t>
              </a:r>
              <a:r>
                <a:rPr lang="en-US" sz="2000" dirty="0" smtClean="0"/>
                <a:t>.</a:t>
              </a:r>
              <a:r>
                <a:rPr lang="ru-RU" sz="2000" dirty="0" smtClean="0"/>
                <a:t> </a:t>
              </a:r>
              <a:r>
                <a:rPr lang="ru-RU" sz="2000" dirty="0" smtClean="0"/>
                <a:t>- Премия им. А.Н. Белозерского Российской академии наук за цикл работ по </a:t>
              </a:r>
              <a:r>
                <a:rPr lang="ru-RU" sz="2000" dirty="0" err="1" smtClean="0"/>
                <a:t>ко-трансляционному</a:t>
              </a:r>
              <a:r>
                <a:rPr lang="ru-RU" sz="2000" dirty="0" smtClean="0"/>
                <a:t> сворачиванию белков и Большая золотая медаль Российской академии наук им. М.В. Ломоносова за изучение сворачиваемости белка (А.С. </a:t>
              </a:r>
              <a:r>
                <a:rPr lang="ru-RU" sz="2000" dirty="0" err="1" smtClean="0"/>
                <a:t>Спирин</a:t>
              </a:r>
              <a:r>
                <a:rPr lang="ru-RU" sz="2000" dirty="0" smtClean="0"/>
                <a:t>). </a:t>
              </a:r>
              <a:endParaRPr lang="ru-RU" sz="2000" dirty="0"/>
            </a:p>
          </p:txBody>
        </p:sp>
        <p:pic>
          <p:nvPicPr>
            <p:cNvPr id="55" name="Picture 1" descr="http://www.psn.ru/infoP/img/protres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107504" y="980728"/>
              <a:ext cx="838200" cy="5429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56" name="Группа 55"/>
          <p:cNvGrpSpPr/>
          <p:nvPr/>
        </p:nvGrpSpPr>
        <p:grpSpPr>
          <a:xfrm>
            <a:off x="251520" y="1268760"/>
            <a:ext cx="8280920" cy="1631216"/>
            <a:chOff x="323528" y="1988840"/>
            <a:chExt cx="8280920" cy="1631216"/>
          </a:xfrm>
        </p:grpSpPr>
        <p:sp>
          <p:nvSpPr>
            <p:cNvPr id="57" name="TextBox 56"/>
            <p:cNvSpPr txBox="1"/>
            <p:nvPr/>
          </p:nvSpPr>
          <p:spPr>
            <a:xfrm>
              <a:off x="1259631" y="1988840"/>
              <a:ext cx="7344817" cy="16312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1985 г. – сразу 2 кандидатские по теме действие ионизирующей радиации 1987 </a:t>
              </a:r>
              <a:r>
                <a:rPr lang="ru-RU" sz="2000" dirty="0" smtClean="0"/>
                <a:t>г</a:t>
              </a:r>
              <a:r>
                <a:rPr lang="en-US" sz="2000" dirty="0" smtClean="0"/>
                <a:t>.</a:t>
              </a:r>
              <a:r>
                <a:rPr lang="ru-RU" sz="2000" dirty="0" smtClean="0"/>
                <a:t> </a:t>
              </a:r>
              <a:r>
                <a:rPr lang="ru-RU" sz="2000" dirty="0" smtClean="0"/>
                <a:t>– Государственная премия за цикл работ по изучению воздействия  ионизирующей радиации на лимфоидные клетки (Кузин А.М., Уманский С.М.)</a:t>
              </a:r>
              <a:endParaRPr lang="ru-RU" sz="2000" dirty="0"/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2204864"/>
              <a:ext cx="838200" cy="390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774576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современном этапе у фундаментальной  науки главная цель, к сожалению – это ВЫЖИВАНИЕ. Сегодня страдает все то, что питает Российскую науку: образование, финансирование, сам высокий общественный статус ученого, и только удивительная стойкость и терпение отдельных научных школ, не дают погибнуть отечественной науке.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996952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Georgia" pitchFamily="18" charset="0"/>
                <a:ea typeface="Times New Roman" pitchFamily="18" charset="0"/>
              </a:rPr>
              <a:t>Хочется верить, что пока приходят молодые, пока ведутся исследования, пока защищаются диссертации, сохраняется надежда на возобновление кадрового состава ученых </a:t>
            </a:r>
            <a:r>
              <a:rPr lang="ru-RU" sz="2000" b="1" i="1" dirty="0" smtClean="0">
                <a:latin typeface="Georgia" pitchFamily="18" charset="0"/>
                <a:ea typeface="Times New Roman" pitchFamily="18" charset="0"/>
              </a:rPr>
              <a:t>и, в</a:t>
            </a:r>
            <a:r>
              <a:rPr lang="en-US" sz="2000" b="1" i="1" dirty="0" smtClean="0"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latin typeface="Georgia" pitchFamily="18" charset="0"/>
                <a:ea typeface="Times New Roman" pitchFamily="18" charset="0"/>
              </a:rPr>
              <a:t>дальнейшем, его </a:t>
            </a:r>
            <a:r>
              <a:rPr lang="ru-RU" sz="2000" b="1" i="1" dirty="0" smtClean="0">
                <a:latin typeface="Georgia" pitchFamily="18" charset="0"/>
                <a:ea typeface="Times New Roman" pitchFamily="18" charset="0"/>
              </a:rPr>
              <a:t>качественного роста.</a:t>
            </a:r>
            <a:endParaRPr lang="ru-RU" sz="2000" b="1" i="1" dirty="0" smtClean="0">
              <a:latin typeface="Georgia" pitchFamily="18" charset="0"/>
            </a:endParaRPr>
          </a:p>
        </p:txBody>
      </p:sp>
      <p:pic>
        <p:nvPicPr>
          <p:cNvPr id="9" name="Picture 4" descr="D:\Мои документы\Мои рисунки\шаблоныпрезент\Свеча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354546" cy="29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84076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Наши  контакты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142290, Московская обл.,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Пущино, ул. Институтская, д.3 ,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Центральная библиотека Пущинского Научного Центра РАН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тел. (4967)73-37-84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natsl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vega.protres.ru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elenabesk@gmail.com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0" descr="Среднегодовой прирост числа ученых с 1995 по 2007 год (в процентах за год). График из обсуждаемой сводки Science and Engineering Indicators 201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31640" y="404664"/>
            <a:ext cx="3816424" cy="2421201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292080" y="1052736"/>
            <a:ext cx="32038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Arial" pitchFamily="34" charset="0"/>
                <a:ea typeface="Times New Roman" pitchFamily="18" charset="0"/>
              </a:rPr>
              <a:t>Среднегодовой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прирост числа ученых с 1995 по 2007 год (в процентах за год). График из обсуждаемой сводки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Science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Engineering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Indicators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1000" dirty="0" smtClean="0">
                <a:latin typeface="Arial" pitchFamily="34" charset="0"/>
                <a:ea typeface="Times New Roman" pitchFamily="18" charset="0"/>
              </a:rPr>
              <a:t>Американский национальный научный совет</a:t>
            </a:r>
            <a:r>
              <a:rPr kumimoji="0" lang="ru-RU" sz="1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1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453864" cy="26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2"/>
          <p:cNvSpPr>
            <a:spLocks noGrp="1"/>
          </p:cNvSpPr>
          <p:nvPr/>
        </p:nvSpPr>
        <p:spPr bwMode="auto">
          <a:xfrm>
            <a:off x="8439150" y="6257131"/>
            <a:ext cx="177412" cy="4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76DE6489-9059-45E4-9BA4-8A3EAEB7F37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448669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/>
        </p:nvSpPr>
        <p:spPr bwMode="auto">
          <a:xfrm>
            <a:off x="1043608" y="3140968"/>
            <a:ext cx="3600400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Трендовый анализ показателей публикационной активности России, Индии и Бразилии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48064" y="1412776"/>
            <a:ext cx="3417962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835696" y="5301208"/>
            <a:ext cx="3312368" cy="9468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Павел Касьянов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Апрель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F1233"/>
                </a:solidFill>
              </a:rPr>
              <a:t>“</a:t>
            </a:r>
            <a:r>
              <a:rPr lang="ru-RU" dirty="0" smtClean="0">
                <a:solidFill>
                  <a:srgbClr val="0F1233"/>
                </a:solidFill>
              </a:rPr>
              <a:t>Решения </a:t>
            </a:r>
            <a:r>
              <a:rPr lang="en-US" dirty="0" smtClean="0">
                <a:solidFill>
                  <a:srgbClr val="0F1233"/>
                </a:solidFill>
              </a:rPr>
              <a:t>Thomson Reuters </a:t>
            </a:r>
            <a:r>
              <a:rPr lang="ru-RU" dirty="0" smtClean="0">
                <a:solidFill>
                  <a:srgbClr val="0F1233"/>
                </a:solidFill>
              </a:rPr>
              <a:t>для оценки результатов научной деятельности</a:t>
            </a:r>
            <a:r>
              <a:rPr lang="en-US" dirty="0" smtClean="0">
                <a:solidFill>
                  <a:srgbClr val="0F1233"/>
                </a:solidFill>
              </a:rPr>
              <a:t>”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F12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49289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13" name="Стрелка влево 12"/>
          <p:cNvSpPr/>
          <p:nvPr/>
        </p:nvSpPr>
        <p:spPr bwMode="auto">
          <a:xfrm rot="544633">
            <a:off x="2837139" y="2280302"/>
            <a:ext cx="2792921" cy="13715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лево 15"/>
          <p:cNvSpPr/>
          <p:nvPr/>
        </p:nvSpPr>
        <p:spPr bwMode="auto">
          <a:xfrm rot="18855526">
            <a:off x="3479519" y="3710883"/>
            <a:ext cx="2662866" cy="15631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лево 16"/>
          <p:cNvSpPr/>
          <p:nvPr/>
        </p:nvSpPr>
        <p:spPr bwMode="auto">
          <a:xfrm rot="16200000">
            <a:off x="4716016" y="4365104"/>
            <a:ext cx="2880320" cy="144016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5364088" y="4005064"/>
            <a:ext cx="3507614" cy="706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Среднее цитирование российских статей в сравнении с остальным миром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76672"/>
            <a:ext cx="30963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1990 г.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млн. 300 тыс.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1995 г. - около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600 тысяч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2010 -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376 тысяч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79512" y="476672"/>
          <a:ext cx="8352928" cy="57136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28102"/>
                <a:gridCol w="928104"/>
                <a:gridCol w="785317"/>
                <a:gridCol w="856711"/>
                <a:gridCol w="1356458"/>
                <a:gridCol w="2712918"/>
                <a:gridCol w="78531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Администрати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территория 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РФ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Статус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присвоен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Статус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действует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Сферы приоритетной деятельности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Градообразующие предприятия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Население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 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1.01.09,</a:t>
                      </a:r>
                      <a:r>
                        <a:rPr lang="en-US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тыс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чел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36644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Бийск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Алтайский край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 ноября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2005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Химия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Алтай,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Бийскэнергомаш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Алтайвитамины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Эвалар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221 491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4976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Дубна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 декабря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2001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 декабря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2025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Ядерная физика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ОИЯИ, НИИ Атолл, Институт физико-технических проблем, НИИ Прикладной акустики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62 534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3664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Жуковский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29 января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2007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Авиа-, космические системы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ЦПГИ, ЛИИ, ЭМЗ, НИИАО, МНИИ АГАТ, НИИП, ЦНТУ Динамика, НПКФ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МаВР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104 359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2216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Кольцово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Новосибирская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 января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2003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2025 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Вирусология. Биотехнологии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Вектор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9 976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36644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Королёв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 апреля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2001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2025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Ракетно-космическое и авиастроение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РКК Энергия, ТРВ, ЦНИИМ, НПОИТ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175 360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4388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Мичуринск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Тамбовская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 ноября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2003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2027 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Генетика. Селекционирование. Биотехнологии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ВНИИС,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ВНИИГиСПР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МГАУ, МГПИ, ЭЦ М-КОНС-1, Хлеб, МЭЗ, Прогресс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89 492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50822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Обнинск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Калужская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 мая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2000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2024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Атомная наука и техника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ФЭИ, Технология, МРНЦ, НИФХИ, ВНИИГМИ — МЦД, ТАЙФУН, ВНИИ СХРАЭ, ЦОМЭ, ВНИИ СХМ, ЦКБ ГМП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105 528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2940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Петергоф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Санкт-Петербург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23 июля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2005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Экология. Биотехнологии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СПбГУ, ГП Терком, 24 ЦНИИ ВМФ, ВМИРЭ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116 716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Протвино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 августа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2008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Биосистемы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ИФВЭ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37 193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1492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Пущино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27 октября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2005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 2014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года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Химия. Биосистемы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ПНЦ РАН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20 197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2940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Реутов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29 декабря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2003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2027 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Аэрокосмические системы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ВПК НПО машиностроения, Урал-плюс, Пламя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82 670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2940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Троицк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29 января</a:t>
                      </a:r>
                      <a:b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2007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Нанотехнологии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ТРИНИТИ, ИЯИ, ИСРАН, ИЯФ, ИФВД, ИФЗМ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36 762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438847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Фрязино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29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2003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до 31 декабря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2027 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Космические исследования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Исток, Платан, филиал ИРЭ, СКБ ИРЭ, Циклон-Тест, ФЭЗ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53 005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  <a:tr h="2940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Черноголовка</a:t>
                      </a:r>
                      <a:r>
                        <a:rPr lang="ru-RU" sz="1000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3"/>
                        </a:rPr>
                        <a:t>]</a:t>
                      </a:r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343" marR="9343" marT="4671" marB="46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Московская область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 августа</a:t>
                      </a:r>
                      <a:b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2008 года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 лет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Нанотехнологии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ЭЗНП,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Электронтех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ИПХФ, ИФТТ, </a:t>
                      </a:r>
                      <a:r>
                        <a:rPr lang="ru-RU" sz="10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ИСМиПМ</a:t>
                      </a:r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21 017</a:t>
                      </a:r>
                    </a:p>
                  </a:txBody>
                  <a:tcPr marL="9343" marR="9343" marT="4671" marB="4671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>
                        <a:alpha val="580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7744" y="1043444"/>
            <a:ext cx="5328592" cy="3693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поддержка и продвижение </a:t>
            </a:r>
            <a:r>
              <a:rPr lang="ru-RU" b="1" dirty="0" err="1" smtClean="0">
                <a:latin typeface="Georgia" pitchFamily="18" charset="0"/>
              </a:rPr>
              <a:t>наукоградов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63888" y="2976628"/>
            <a:ext cx="4896544" cy="156966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Реализуются: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b="1" dirty="0" smtClean="0">
              <a:latin typeface="Arial" pitchFamily="34" charset="0"/>
              <a:ea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научная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научно-техническая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нновационная деятельность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теоретические и экспериментальные разработки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подготовка кадров для развития науки и технологий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4295516"/>
            <a:ext cx="540059" cy="640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90681"/>
            <a:ext cx="607566" cy="69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276872"/>
            <a:ext cx="504056" cy="69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548" y="3212975"/>
            <a:ext cx="535778" cy="576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1268760"/>
            <a:ext cx="520239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653136"/>
            <a:ext cx="487731" cy="59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3832" y="5013176"/>
            <a:ext cx="461205" cy="55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5661248"/>
            <a:ext cx="540060" cy="586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3907054"/>
            <a:ext cx="468052" cy="629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61" name="Picture 17" descr="Герб">
            <a:hlinkClick r:id="rId13" tooltip="Герб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764704"/>
            <a:ext cx="546128" cy="648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64" name="Picture 20" descr="Герб">
            <a:hlinkClick r:id="rId15" tooltip="Герб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3648" y="3573016"/>
            <a:ext cx="499554" cy="61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7" name="Picture 13" descr="Герб">
            <a:hlinkClick r:id="rId17" tooltip="Герб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72886" y="5301208"/>
            <a:ext cx="470821" cy="61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00808"/>
            <a:ext cx="534534" cy="587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66" name="Picture 22" descr="Герб">
            <a:hlinkClick r:id="rId20" tooltip="Герб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09999" y="2708919"/>
            <a:ext cx="548486" cy="648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8" name="Прямоугольник 47"/>
          <p:cNvSpPr/>
          <p:nvPr/>
        </p:nvSpPr>
        <p:spPr>
          <a:xfrm>
            <a:off x="3491880" y="6453336"/>
            <a:ext cx="5509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http://www.memoid.ru/node/Naukogrady_i_akademgorodki_sovremennoj_Rossii</a:t>
            </a:r>
            <a:endParaRPr lang="ru-RU" sz="10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27984" y="1556792"/>
            <a:ext cx="216024" cy="1224136"/>
          </a:xfrm>
          <a:prstGeom prst="downArrow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5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0"/>
            <a:ext cx="817853" cy="936104"/>
            <a:chOff x="223406" y="940152"/>
            <a:chExt cx="1386433" cy="1667898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1484784"/>
              <a:ext cx="900683" cy="1123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23406" y="940152"/>
              <a:ext cx="1386433" cy="548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Пущино</a:t>
              </a:r>
              <a:endPara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5" name="Picture 3" descr="D:\Мои документы\Мои рисунки\библиотека\Институт Теоретической и Экспериментальной Биофизики 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5" y="1556792"/>
            <a:ext cx="1728192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564904"/>
            <a:ext cx="2281436" cy="152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5576" y="5592142"/>
            <a:ext cx="7524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Работы научных коллективов ПНЦ РАН были отмечены Ленинскими и Государственными премиями, премиями Совета Министров и Ленинского комсомола, премиями Европейской академии для молодых ученых, премиями Правительства России, премиями Российской Академии Наук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0466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Пущинскому научному центру в этом году исполняется 55 лет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12976"/>
            <a:ext cx="1625724" cy="1647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:\Мои документы\Мои рисунки\библиотека\И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068960"/>
            <a:ext cx="2088232" cy="149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356992"/>
            <a:ext cx="129614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www.prao.ru/radiotelescopes/images_new/dkr1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149080"/>
            <a:ext cx="1659885" cy="124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2008" y="908720"/>
            <a:ext cx="723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Blip>
                <a:blip r:embed="rId10"/>
              </a:buBlip>
            </a:pPr>
            <a:r>
              <a:rPr lang="ru-RU" sz="1600" dirty="0" smtClean="0"/>
              <a:t>открытие сверхкороны Солнца и радиальных магнитных полей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разработка и внедрения приборов для микрохирургии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создание биопрепаратов для борьбы с нефтяными загрязнениями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газотранспортные кровезаменители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искусственная печень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диагностика и лечение различных заболеваний с применением методов КВЧ</a:t>
            </a:r>
          </a:p>
          <a:p>
            <a:pPr indent="266700">
              <a:buBlip>
                <a:blip r:embed="rId10"/>
              </a:buBlip>
            </a:pPr>
            <a:r>
              <a:rPr lang="ru-RU" sz="1600" dirty="0" smtClean="0"/>
              <a:t>Выданы 1 470 патентов и  авторских свидетельств</a:t>
            </a:r>
          </a:p>
          <a:p>
            <a:pPr indent="266700">
              <a:buBlip>
                <a:blip r:embed="rId10"/>
              </a:buBlip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21000" y="12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179512" y="2132856"/>
            <a:ext cx="6624736" cy="4608512"/>
          </a:xfrm>
          <a:prstGeom prst="roundRect">
            <a:avLst/>
          </a:prstGeom>
          <a:solidFill>
            <a:srgbClr val="FFF0C2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6453336"/>
            <a:ext cx="56166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</a:rPr>
              <a:t>Ведущие 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рганизации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 области физико-химической биологии.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2204864"/>
          <a:ext cx="52768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460410"/>
            <a:ext cx="6912768" cy="1600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40000"/>
                  <a:lumOff val="60000"/>
                  <a:alpha val="12000"/>
                </a:schemeClr>
              </a:gs>
              <a:gs pos="50000">
                <a:schemeClr val="bg1">
                  <a:lumMod val="20000"/>
                  <a:lumOff val="80000"/>
                  <a:alpha val="52000"/>
                </a:schemeClr>
              </a:gs>
              <a:gs pos="100000">
                <a:schemeClr val="bg1">
                  <a:lumMod val="20000"/>
                  <a:lumOff val="80000"/>
                  <a:alpha val="4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ведется с 1956 года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содержит работы по физико-химической биологии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включает 3661 диссертации                     </a:t>
            </a:r>
          </a:p>
          <a:p>
            <a:r>
              <a:rPr lang="ru-RU" sz="1400" dirty="0" smtClean="0"/>
              <a:t>                                    3098 -  кандидатские      563 – докторские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работы выполнялись в 597 различных организациях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 том числе исследовательских и образовательных иностранных учреждениях Швеции, Германии, Франции, Вьетнама, США, Болгарии, Чехословакии. </a:t>
            </a:r>
            <a:endParaRPr lang="ru-RU" sz="1400" dirty="0"/>
          </a:p>
        </p:txBody>
      </p:sp>
      <p:pic>
        <p:nvPicPr>
          <p:cNvPr id="8" name="Picture 5" descr="D:\Мои документы\Мои рисунки\шаблоныпрезент\1722140_%D0%E8%F1%F3%ED%EE%EA%2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2481"/>
            <a:ext cx="1656184" cy="193238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693397" y="260648"/>
            <a:ext cx="30550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База данных диссертаций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572000" y="2564904"/>
            <a:ext cx="371475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4572000" y="2564904"/>
            <a:ext cx="3744416" cy="252028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276872"/>
            <a:ext cx="2160240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latin typeface="+mj-lt"/>
              </a:rPr>
              <a:t>«на стыке наук»</a:t>
            </a:r>
            <a:endParaRPr lang="ru-RU" sz="1600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4221088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50,2%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07504" y="332656"/>
            <a:ext cx="8964488" cy="6291072"/>
            <a:chOff x="0" y="332656"/>
            <a:chExt cx="9144000" cy="6291072"/>
          </a:xfrm>
        </p:grpSpPr>
        <p:pic>
          <p:nvPicPr>
            <p:cNvPr id="4097" name="Picture 1" descr="D:\Мои документы\Мои рисунки\шаблоныпрезент\карта СССР.jpg"/>
            <p:cNvPicPr>
              <a:picLocks noChangeAspect="1" noChangeArrowheads="1"/>
            </p:cNvPicPr>
            <p:nvPr/>
          </p:nvPicPr>
          <p:blipFill>
            <a:blip r:embed="rId3" cstate="print"/>
            <a:srcRect l="2157" t="2896" r="7971" b="2038"/>
            <a:stretch>
              <a:fillRect/>
            </a:stretch>
          </p:blipFill>
          <p:spPr bwMode="auto">
            <a:xfrm>
              <a:off x="0" y="332656"/>
              <a:ext cx="9144000" cy="6291072"/>
            </a:xfrm>
            <a:prstGeom prst="rect">
              <a:avLst/>
            </a:prstGeom>
            <a:noFill/>
          </p:spPr>
        </p:pic>
        <p:pic>
          <p:nvPicPr>
            <p:cNvPr id="4100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3082215" y="568568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8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137998" y="5397653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9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642055" y="172524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0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777958" y="1797253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1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426030" y="258934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2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498038" y="244532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3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786070" y="330942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4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8338798" y="532564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5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993983" y="2877374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6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065990" y="345343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7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642054" y="3237414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9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89926" y="237331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0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065990" y="1581231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1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777958" y="201327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2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218118" y="280536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3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633942" y="280536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4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345910" y="273335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5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354023" y="237331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6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642054" y="258934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7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498039" y="1797253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8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722175" y="129319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29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810407" y="489359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0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570047" y="273335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1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882414" y="4317534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2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29887" y="244532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3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146111" y="5901710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4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8050766" y="4389540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5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018318" y="4317534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6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354021" y="2229301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7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3874302" y="359745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8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570047" y="2373317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39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002094" y="374146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2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578159" y="2517333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3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426031" y="258934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4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354023" y="244532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5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73903" y="4245526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6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345910" y="388548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7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561934" y="309339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8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633942" y="330942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0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282014" y="3165405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49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282014" y="273335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18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210007" y="338142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1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1786070" y="2517334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2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633942" y="374146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3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561935" y="4533558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4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090326" y="4101509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5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218119" y="3453437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6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489926" y="4029502"/>
              <a:ext cx="315176" cy="292664"/>
            </a:xfrm>
            <a:prstGeom prst="rect">
              <a:avLst/>
            </a:prstGeom>
            <a:noFill/>
          </p:spPr>
        </p:pic>
        <p:pic>
          <p:nvPicPr>
            <p:cNvPr id="57" name="Picture 4" descr="D:\Мои документы\Мои рисунки\шаблоныпрезент\MM900041062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81419">
              <a:off x="2650167" y="3741470"/>
              <a:ext cx="315176" cy="292664"/>
            </a:xfrm>
            <a:prstGeom prst="rect">
              <a:avLst/>
            </a:prstGeom>
            <a:noFill/>
          </p:spPr>
        </p:pic>
      </p:grpSp>
      <p:sp>
        <p:nvSpPr>
          <p:cNvPr id="59" name="Прямоугольник 58"/>
          <p:cNvSpPr/>
          <p:nvPr/>
        </p:nvSpPr>
        <p:spPr>
          <a:xfrm>
            <a:off x="2051720" y="620688"/>
            <a:ext cx="6840760" cy="64633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Авторефераты поступили из 61 города России и Советского Союза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3568" y="908720"/>
            <a:ext cx="7704856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baseline="30000" dirty="0" smtClean="0">
                <a:latin typeface="Arial" pitchFamily="34" charset="0"/>
                <a:ea typeface="Times New Roman" pitchFamily="18" charset="0"/>
              </a:rPr>
              <a:t>Наиболее продуктивными для физико-химической биологии были 80-е годы прошлого века. </a:t>
            </a:r>
            <a:endParaRPr kumimoji="0" lang="ru-RU" sz="2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67543" y="1844824"/>
            <a:ext cx="7848873" cy="3492009"/>
            <a:chOff x="539551" y="1700808"/>
            <a:chExt cx="8496945" cy="4160691"/>
          </a:xfrm>
        </p:grpSpPr>
        <p:sp>
          <p:nvSpPr>
            <p:cNvPr id="21" name="TextBox 20"/>
            <p:cNvSpPr txBox="1"/>
            <p:nvPr/>
          </p:nvSpPr>
          <p:spPr>
            <a:xfrm>
              <a:off x="5868144" y="3645024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среднее количество диссертаций за год</a:t>
              </a:r>
            </a:p>
            <a:p>
              <a:pPr algn="ctr"/>
              <a:r>
                <a:rPr lang="ru-RU" dirty="0" smtClean="0"/>
                <a:t> 53</a:t>
              </a:r>
              <a:r>
                <a:rPr lang="en-US" dirty="0" smtClean="0"/>
                <a:t> </a:t>
              </a:r>
              <a:r>
                <a:rPr lang="ru-RU" dirty="0" smtClean="0"/>
                <a:t>для кандидатских  и </a:t>
              </a:r>
            </a:p>
            <a:p>
              <a:pPr algn="ctr"/>
              <a:r>
                <a:rPr lang="ru-RU" dirty="0" smtClean="0"/>
                <a:t>9 для докторских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6136" y="2132856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максимальное (1985 г.) количество  защищенных диссертационных работ</a:t>
              </a:r>
              <a:endParaRPr lang="ru-RU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539551" y="1700808"/>
              <a:ext cx="5472608" cy="4160691"/>
              <a:chOff x="467543" y="1772816"/>
              <a:chExt cx="4374013" cy="2987202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67543" y="1772816"/>
                <a:ext cx="4374013" cy="2987202"/>
                <a:chOff x="467543" y="2204864"/>
                <a:chExt cx="4374013" cy="1742196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467543" y="2204864"/>
                  <a:ext cx="4374013" cy="1742196"/>
                  <a:chOff x="323527" y="620688"/>
                  <a:chExt cx="5115374" cy="3589983"/>
                </a:xfrm>
              </p:grpSpPr>
              <p:grpSp>
                <p:nvGrpSpPr>
                  <p:cNvPr id="7" name="Группа 6"/>
                  <p:cNvGrpSpPr/>
                  <p:nvPr/>
                </p:nvGrpSpPr>
                <p:grpSpPr>
                  <a:xfrm>
                    <a:off x="323527" y="620688"/>
                    <a:ext cx="5115374" cy="3589983"/>
                    <a:chOff x="323527" y="788057"/>
                    <a:chExt cx="3558522" cy="1946195"/>
                  </a:xfrm>
                </p:grpSpPr>
                <p:graphicFrame>
                  <p:nvGraphicFramePr>
                    <p:cNvPr id="5" name="Диаграмма 4"/>
                    <p:cNvGraphicFramePr/>
                    <p:nvPr/>
                  </p:nvGraphicFramePr>
                  <p:xfrm>
                    <a:off x="323527" y="788057"/>
                    <a:ext cx="3558522" cy="1807845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22529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905" y="2433472"/>
                      <a:ext cx="3406291" cy="3007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R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Динамика изменения количества диссертаций за время существования ПНЦ.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744592" y="2422484"/>
                    <a:ext cx="4536504" cy="0"/>
                  </a:xfrm>
                  <a:prstGeom prst="line">
                    <a:avLst/>
                  </a:prstGeom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744592" y="3043793"/>
                    <a:ext cx="4536504" cy="0"/>
                  </a:xfrm>
                  <a:prstGeom prst="line">
                    <a:avLst/>
                  </a:prstGeom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555776" y="2347354"/>
                  <a:ext cx="458780" cy="128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116</a:t>
                  </a:r>
                  <a:endParaRPr lang="ru-RU" sz="1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043072" y="3323778"/>
                <a:ext cx="276038" cy="22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8</a:t>
                </a:r>
                <a:endParaRPr lang="ru-RU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31640" y="3481263"/>
                <a:ext cx="276038" cy="22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60289" y="3412999"/>
                <a:ext cx="306465" cy="2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19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54549" y="3412999"/>
                <a:ext cx="306465" cy="2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19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9" name="Прямая со стрелкой 28"/>
            <p:cNvCxnSpPr/>
            <p:nvPr/>
          </p:nvCxnSpPr>
          <p:spPr>
            <a:xfrm rot="10800000">
              <a:off x="3563888" y="2204864"/>
              <a:ext cx="2160240" cy="216024"/>
            </a:xfrm>
            <a:prstGeom prst="straightConnector1">
              <a:avLst/>
            </a:prstGeom>
            <a:ln>
              <a:solidFill>
                <a:srgbClr val="025A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 flipV="1">
              <a:off x="3563888" y="2420886"/>
              <a:ext cx="2160240" cy="1584177"/>
            </a:xfrm>
            <a:prstGeom prst="straightConnector1">
              <a:avLst/>
            </a:prstGeom>
            <a:ln>
              <a:solidFill>
                <a:srgbClr val="025A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/>
            <p:cNvGrpSpPr/>
            <p:nvPr/>
          </p:nvGrpSpPr>
          <p:grpSpPr>
            <a:xfrm>
              <a:off x="1432318" y="1916832"/>
              <a:ext cx="4291811" cy="2232248"/>
              <a:chOff x="914934" y="1340766"/>
              <a:chExt cx="4291811" cy="2232248"/>
            </a:xfrm>
          </p:grpSpPr>
          <p:cxnSp>
            <p:nvCxnSpPr>
              <p:cNvPr id="37" name="Прямая со стрелкой 36"/>
              <p:cNvCxnSpPr>
                <a:endCxn id="23" idx="0"/>
              </p:cNvCxnSpPr>
              <p:nvPr/>
            </p:nvCxnSpPr>
            <p:spPr>
              <a:xfrm rot="10800000" flipV="1">
                <a:off x="914934" y="1340766"/>
                <a:ext cx="4291811" cy="19442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 rot="10800000" flipV="1">
                <a:off x="1318312" y="1340766"/>
                <a:ext cx="3888432" cy="223224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Прямая со стрелкой 37"/>
            <p:cNvCxnSpPr/>
            <p:nvPr/>
          </p:nvCxnSpPr>
          <p:spPr>
            <a:xfrm rot="5400000">
              <a:off x="4319972" y="2672916"/>
              <a:ext cx="1656184" cy="1152128"/>
            </a:xfrm>
            <a:prstGeom prst="straightConnector1">
              <a:avLst/>
            </a:prstGeom>
            <a:ln>
              <a:solidFill>
                <a:srgbClr val="025A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355976" y="1700808"/>
            <a:ext cx="39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минимальное количество (1961 г.) 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4355976" y="2924944"/>
            <a:ext cx="1080120" cy="1872208"/>
          </a:xfrm>
          <a:prstGeom prst="roundRect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4427984" y="5229200"/>
            <a:ext cx="360040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587727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>
              <a:buFont typeface="Wingdings" pitchFamily="2" charset="2"/>
              <a:buChar char="q"/>
              <a:defRPr/>
            </a:pPr>
            <a:r>
              <a:rPr lang="ru-RU" sz="1600" b="1" i="1" u="sng" dirty="0" smtClean="0"/>
              <a:t>могло быть следствием либо научного открытия, либо актуальностью темы в стране и за рубежом.</a:t>
            </a:r>
            <a:endParaRPr lang="ru-RU" sz="1600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332656"/>
            <a:ext cx="52338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Кандидатские диссертации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4365104"/>
            <a:ext cx="77768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изучение патологических состояний клеток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реакция клеток и организмов на воздействие КВЧ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рецепторы и внутриклеточная сигнализация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структура и свойства биологических мембран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структура и свойства ДНК и РНК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структура и функции белков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ферментные реакции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функциональная активность нейронов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841884"/>
            <a:ext cx="82089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направления, по которым наиболее часто проводились исследования в Пущинском Научном Центре: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95936" y="1196752"/>
            <a:ext cx="4657725" cy="2520280"/>
            <a:chOff x="4067944" y="476672"/>
            <a:chExt cx="4657725" cy="2520280"/>
          </a:xfrm>
        </p:grpSpPr>
        <p:graphicFrame>
          <p:nvGraphicFramePr>
            <p:cNvPr id="6" name="Диаграмма 5"/>
            <p:cNvGraphicFramePr/>
            <p:nvPr/>
          </p:nvGraphicFramePr>
          <p:xfrm>
            <a:off x="4067944" y="476672"/>
            <a:ext cx="4657725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Прямая со стрелкой 11"/>
            <p:cNvCxnSpPr/>
            <p:nvPr/>
          </p:nvCxnSpPr>
          <p:spPr>
            <a:xfrm rot="16200000" flipH="1">
              <a:off x="5364088" y="2420888"/>
              <a:ext cx="720080" cy="28803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>
              <a:off x="6804248" y="2420888"/>
              <a:ext cx="792088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>
              <a:off x="7452320" y="2492896"/>
              <a:ext cx="792088" cy="216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400000">
              <a:off x="7812360" y="2492896"/>
              <a:ext cx="792088" cy="216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23528" y="1340768"/>
            <a:ext cx="3888432" cy="1952927"/>
            <a:chOff x="395536" y="1772816"/>
            <a:chExt cx="3888432" cy="1952927"/>
          </a:xfrm>
        </p:grpSpPr>
        <p:sp>
          <p:nvSpPr>
            <p:cNvPr id="8" name="TextBox 7"/>
            <p:cNvSpPr txBox="1"/>
            <p:nvPr/>
          </p:nvSpPr>
          <p:spPr>
            <a:xfrm>
              <a:off x="395536" y="1772816"/>
              <a:ext cx="388843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3098 - </a:t>
              </a:r>
              <a:r>
                <a:rPr lang="ru-RU" sz="1600" u="sng" dirty="0" smtClean="0"/>
                <a:t>кандидатских диссертаций</a:t>
              </a:r>
            </a:p>
            <a:p>
              <a:pPr lvl="1"/>
              <a:r>
                <a:rPr lang="ru-RU" sz="1600" u="sng" dirty="0" smtClean="0"/>
                <a:t>2663 – </a:t>
              </a:r>
              <a:r>
                <a:rPr lang="ru-RU" sz="1600" u="sng" dirty="0" err="1" smtClean="0"/>
                <a:t>кбн</a:t>
              </a:r>
              <a:endParaRPr lang="ru-RU" sz="1600" u="sng" dirty="0" smtClean="0"/>
            </a:p>
            <a:p>
              <a:pPr lvl="1"/>
              <a:r>
                <a:rPr lang="ru-RU" sz="1600" u="sng" dirty="0" smtClean="0"/>
                <a:t>365 – </a:t>
              </a:r>
              <a:r>
                <a:rPr lang="ru-RU" sz="1600" u="sng" dirty="0" err="1" smtClean="0"/>
                <a:t>кфмн</a:t>
              </a:r>
              <a:endParaRPr lang="ru-RU" sz="1600" u="sng" dirty="0" smtClean="0"/>
            </a:p>
            <a:p>
              <a:pPr lvl="1"/>
              <a:r>
                <a:rPr lang="ru-RU" sz="1600" u="sng" dirty="0" smtClean="0"/>
                <a:t>42 – </a:t>
              </a:r>
              <a:r>
                <a:rPr lang="ru-RU" sz="1600" u="sng" dirty="0" err="1" smtClean="0"/>
                <a:t>кфх</a:t>
              </a:r>
              <a:r>
                <a:rPr lang="ru-RU" sz="1600" u="sng" dirty="0" smtClean="0"/>
                <a:t> </a:t>
              </a:r>
            </a:p>
            <a:p>
              <a:pPr lvl="1"/>
              <a:r>
                <a:rPr lang="ru-RU" sz="1600" u="sng" dirty="0" smtClean="0"/>
                <a:t>28 – </a:t>
              </a:r>
              <a:r>
                <a:rPr lang="ru-RU" sz="1600" u="sng" dirty="0" err="1" smtClean="0"/>
                <a:t>ктн</a:t>
              </a:r>
              <a:endParaRPr lang="ru-RU" sz="1600" u="sng" dirty="0" smtClean="0"/>
            </a:p>
            <a:p>
              <a:endParaRPr lang="ru-RU" sz="1600" u="sng" dirty="0" smtClean="0"/>
            </a:p>
            <a:p>
              <a:endParaRPr lang="ru-RU" sz="1600" u="sng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3140968"/>
              <a:ext cx="30266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u="sng" dirty="0" smtClean="0">
                  <a:solidFill>
                    <a:prstClr val="black"/>
                  </a:solidFill>
                </a:rPr>
                <a:t>79 – специальностей</a:t>
              </a:r>
            </a:p>
            <a:p>
              <a:pPr lvl="0"/>
              <a:r>
                <a:rPr lang="ru-RU" sz="1600" u="sng" dirty="0" smtClean="0">
                  <a:solidFill>
                    <a:prstClr val="black"/>
                  </a:solidFill>
                </a:rPr>
                <a:t>998 – научных руководителей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 bwMode="auto">
          <a:xfrm>
            <a:off x="683568" y="2204864"/>
            <a:ext cx="5616624" cy="2376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20000"/>
                </a:schemeClr>
              </a:gs>
              <a:gs pos="50000">
                <a:schemeClr val="tx2">
                  <a:lumMod val="20000"/>
                  <a:lumOff val="80000"/>
                  <a:alpha val="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3573016"/>
            <a:ext cx="6408712" cy="3096344"/>
          </a:xfrm>
          <a:prstGeom prst="roundRect">
            <a:avLst/>
          </a:prstGeom>
          <a:gradFill>
            <a:gsLst>
              <a:gs pos="0">
                <a:srgbClr val="BDFC60">
                  <a:alpha val="54000"/>
                </a:srgbClr>
              </a:gs>
              <a:gs pos="35000">
                <a:srgbClr val="D4F5C3"/>
              </a:gs>
              <a:gs pos="100000">
                <a:schemeClr val="accent3">
                  <a:tint val="15000"/>
                  <a:satMod val="350000"/>
                  <a:alpha val="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07904" y="1018476"/>
            <a:ext cx="5112568" cy="29865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1000"/>
                </a:schemeClr>
              </a:gs>
              <a:gs pos="35000">
                <a:srgbClr val="FFFFCC">
                  <a:alpha val="76000"/>
                </a:srgbClr>
              </a:gs>
              <a:gs pos="100000">
                <a:srgbClr val="FFFFFF">
                  <a:alpha val="7000"/>
                </a:srgbClr>
              </a:gs>
            </a:gsLst>
            <a:lin ang="81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1340768"/>
            <a:ext cx="3779912" cy="237626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35000">
                <a:schemeClr val="tx2">
                  <a:lumMod val="20000"/>
                  <a:lumOff val="80000"/>
                  <a:alpha val="34000"/>
                </a:schemeClr>
              </a:gs>
              <a:gs pos="100000">
                <a:schemeClr val="tx2">
                  <a:lumMod val="20000"/>
                  <a:lumOff val="80000"/>
                  <a:alpha val="16000"/>
                </a:scheme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73434" y="4475027"/>
            <a:ext cx="4082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772816"/>
          <a:ext cx="6120680" cy="332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00192" y="119675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неизменно высоком уровне остается интерес научных сотрудников к исследованиям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05273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различных белков уровни организации их </a:t>
            </a:r>
            <a:r>
              <a:rPr lang="ru-RU" sz="12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структуры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особенности </a:t>
            </a:r>
            <a:r>
              <a:rPr lang="ru-RU" sz="12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функционирования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важнейших типов </a:t>
            </a:r>
            <a:r>
              <a:rPr lang="ru-RU" sz="12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белков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свойства аминокислот и пептидов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276872"/>
            <a:ext cx="2141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молекулярные механизмы </a:t>
            </a:r>
            <a:r>
              <a:rPr lang="ru-RU" sz="12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внутриклеточной сигнализации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их регуляция и коррекция при патологических состояниях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4868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Динамика изменения интереса к основным научным темам институтов ПНЦ.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6093296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Развивающиеся направления</a:t>
            </a:r>
            <a:endParaRPr lang="ru-RU" sz="1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5043373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структура и свойства ДНК и РНК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защищенных научных трудов в этой области  с 2007 года увеличилось в 3,1 раз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83568" y="1700808"/>
            <a:ext cx="1296144" cy="830997"/>
            <a:chOff x="755576" y="1628800"/>
            <a:chExt cx="1296144" cy="83099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55576" y="1628800"/>
              <a:ext cx="12961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структура и свойства биологических мембран.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Выноска 3 (без границы) 37"/>
            <p:cNvSpPr/>
            <p:nvPr/>
          </p:nvSpPr>
          <p:spPr>
            <a:xfrm>
              <a:off x="971600" y="1700808"/>
              <a:ext cx="1008112" cy="576064"/>
            </a:xfrm>
            <a:prstGeom prst="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79412"/>
                <a:gd name="adj8" fmla="val 48357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2708920"/>
            <a:ext cx="1187624" cy="648072"/>
            <a:chOff x="179512" y="2420888"/>
            <a:chExt cx="1187624" cy="6480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9512" y="2420888"/>
              <a:ext cx="1008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изучение активности нейронов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Выноска 3 (без границы) 38"/>
            <p:cNvSpPr/>
            <p:nvPr/>
          </p:nvSpPr>
          <p:spPr>
            <a:xfrm>
              <a:off x="323528" y="2420888"/>
              <a:ext cx="1043608" cy="648072"/>
            </a:xfrm>
            <a:prstGeom prst="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64404"/>
                <a:gd name="adj8" fmla="val 51905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95736" y="1484784"/>
            <a:ext cx="1584176" cy="1080120"/>
            <a:chOff x="2195736" y="1196752"/>
            <a:chExt cx="1584176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95736" y="1196752"/>
              <a:ext cx="158417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воздействие миллиметровых волн КВЧ – диапазона на биологические объекты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Выноска 3 (без границы) 39"/>
            <p:cNvSpPr/>
            <p:nvPr/>
          </p:nvSpPr>
          <p:spPr>
            <a:xfrm>
              <a:off x="2339752" y="1340768"/>
              <a:ext cx="1296144" cy="936104"/>
            </a:xfrm>
            <a:prstGeom prst="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99452"/>
                <a:gd name="adj8" fmla="val 18437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Выноска 3 (без границы) 44"/>
          <p:cNvSpPr/>
          <p:nvPr/>
        </p:nvSpPr>
        <p:spPr>
          <a:xfrm>
            <a:off x="4355976" y="1196752"/>
            <a:ext cx="2160240" cy="115212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9411"/>
              <a:gd name="adj6" fmla="val -17549"/>
              <a:gd name="adj7" fmla="val 122059"/>
              <a:gd name="adj8" fmla="val 13273"/>
            </a:avLst>
          </a:pr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Выноска 3 (без границы) 45"/>
          <p:cNvSpPr/>
          <p:nvPr/>
        </p:nvSpPr>
        <p:spPr>
          <a:xfrm rot="16200000" flipV="1">
            <a:off x="6876256" y="2204864"/>
            <a:ext cx="864096" cy="1296144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27690"/>
              <a:gd name="adj5" fmla="val 89712"/>
              <a:gd name="adj6" fmla="val -56350"/>
              <a:gd name="adj7" fmla="val 186030"/>
              <a:gd name="adj8" fmla="val -63448"/>
            </a:avLst>
          </a:pr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788024" y="5373216"/>
            <a:ext cx="3888432" cy="975013"/>
            <a:chOff x="3707904" y="4433847"/>
            <a:chExt cx="1806201" cy="148463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707904" y="4653138"/>
              <a:ext cx="1687688" cy="1265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функционирования живых организмов обеспечивающихся действием </a:t>
              </a:r>
              <a:r>
                <a:rPr lang="ru-RU" sz="1200" u="sng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ферментных систем</a:t>
              </a:r>
              <a:r>
                <a:rPr lang="ru-RU" sz="12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. </a:t>
              </a:r>
              <a:r>
                <a:rPr lang="ru-RU" sz="12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Количество защищенных научных трудов в этой области  с 2007 года увеличилось в 5,4 раза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Выноска 3 (без границы) 26"/>
            <p:cNvSpPr/>
            <p:nvPr/>
          </p:nvSpPr>
          <p:spPr>
            <a:xfrm flipV="1">
              <a:off x="3857921" y="4433847"/>
              <a:ext cx="1656184" cy="1008113"/>
            </a:xfrm>
            <a:prstGeom prst="callout3">
              <a:avLst>
                <a:gd name="adj1" fmla="val 59378"/>
                <a:gd name="adj2" fmla="val 3437"/>
                <a:gd name="adj3" fmla="val 62255"/>
                <a:gd name="adj4" fmla="val -4409"/>
                <a:gd name="adj5" fmla="val 102877"/>
                <a:gd name="adj6" fmla="val -7033"/>
                <a:gd name="adj7" fmla="val 265446"/>
                <a:gd name="adj8" fmla="val -12750"/>
              </a:avLst>
            </a:prstGeom>
            <a:noFill/>
            <a:ln>
              <a:solidFill>
                <a:srgbClr val="3B4C2A"/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08104" y="4077072"/>
            <a:ext cx="3006080" cy="1344345"/>
            <a:chOff x="5940152" y="3573016"/>
            <a:chExt cx="3006080" cy="13443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40152" y="3717032"/>
              <a:ext cx="30060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биохимических механизмов развития основных </a:t>
              </a:r>
              <a:r>
                <a:rPr lang="ru-RU" sz="1200" u="sng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патологических состояний </a:t>
              </a:r>
              <a:r>
                <a:rPr lang="ru-RU" sz="12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клеток в организме человека и высших млекопитающих. Количество защищенных научных трудов в этой области  с 2007 года увеличилось в 4,3 раз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Выноска 3 (без границы) 28"/>
            <p:cNvSpPr/>
            <p:nvPr/>
          </p:nvSpPr>
          <p:spPr>
            <a:xfrm flipV="1">
              <a:off x="6228184" y="3573016"/>
              <a:ext cx="1872208" cy="1080120"/>
            </a:xfrm>
            <a:prstGeom prst="callout3">
              <a:avLst>
                <a:gd name="adj1" fmla="val 23160"/>
                <a:gd name="adj2" fmla="val -11385"/>
                <a:gd name="adj3" fmla="val 23160"/>
                <a:gd name="adj4" fmla="val -26841"/>
                <a:gd name="adj5" fmla="val 47972"/>
                <a:gd name="adj6" fmla="val -31421"/>
                <a:gd name="adj7" fmla="val 90037"/>
                <a:gd name="adj8" fmla="val -38349"/>
              </a:avLst>
            </a:prstGeom>
            <a:noFill/>
            <a:ln>
              <a:solidFill>
                <a:srgbClr val="3B4C2A"/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Выноска 3 (без границы) 32"/>
          <p:cNvSpPr/>
          <p:nvPr/>
        </p:nvSpPr>
        <p:spPr>
          <a:xfrm flipH="1" flipV="1">
            <a:off x="3059832" y="4869160"/>
            <a:ext cx="1296144" cy="648072"/>
          </a:xfrm>
          <a:prstGeom prst="callout3">
            <a:avLst>
              <a:gd name="adj1" fmla="val 12872"/>
              <a:gd name="adj2" fmla="val -4658"/>
              <a:gd name="adj3" fmla="val 12871"/>
              <a:gd name="adj4" fmla="val -14462"/>
              <a:gd name="adj5" fmla="val 64726"/>
              <a:gd name="adj6" fmla="val -12258"/>
              <a:gd name="adj7" fmla="val 183511"/>
              <a:gd name="adj8" fmla="val 7099"/>
            </a:avLst>
          </a:prstGeom>
          <a:noFill/>
          <a:ln>
            <a:solidFill>
              <a:srgbClr val="3B4C2A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s0018_txt">
  <a:themeElements>
    <a:clrScheme name="">
      <a:dk1>
        <a:srgbClr val="000000"/>
      </a:dk1>
      <a:lt1>
        <a:srgbClr val="B2B2B2"/>
      </a:lt1>
      <a:dk2>
        <a:srgbClr val="003366"/>
      </a:dk2>
      <a:lt2>
        <a:srgbClr val="808080"/>
      </a:lt2>
      <a:accent1>
        <a:srgbClr val="CC9900"/>
      </a:accent1>
      <a:accent2>
        <a:srgbClr val="181D4E"/>
      </a:accent2>
      <a:accent3>
        <a:srgbClr val="D5D5D5"/>
      </a:accent3>
      <a:accent4>
        <a:srgbClr val="000000"/>
      </a:accent4>
      <a:accent5>
        <a:srgbClr val="E2CAAA"/>
      </a:accent5>
      <a:accent6>
        <a:srgbClr val="151946"/>
      </a:accent6>
      <a:hlink>
        <a:srgbClr val="003DB6"/>
      </a:hlink>
      <a:folHlink>
        <a:srgbClr val="777777"/>
      </a:folHlink>
    </a:clrScheme>
    <a:fontScheme name="bis0018_t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s0018_t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0018_tx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s0018_tx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0018_tx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0018_tx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0018_tx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0018_tx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3545</TotalTime>
  <Words>2202</Words>
  <Application>Microsoft Office PowerPoint</Application>
  <PresentationFormat>Экран (4:3)</PresentationFormat>
  <Paragraphs>273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bis0018_txt</vt:lpstr>
      <vt:lpstr>БАЗА ДАННЫХ ДИССЕРТАЦИЙ.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LB</dc:creator>
  <cp:lastModifiedBy>LB</cp:lastModifiedBy>
  <cp:revision>307</cp:revision>
  <dcterms:created xsi:type="dcterms:W3CDTF">2011-06-06T13:21:07Z</dcterms:created>
  <dcterms:modified xsi:type="dcterms:W3CDTF">2011-06-27T16:06:38Z</dcterms:modified>
</cp:coreProperties>
</file>