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heme/themeOverride7.xml" ContentType="application/vnd.openxmlformats-officedocument.themeOverr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Override5.xml" ContentType="application/vnd.openxmlformats-officedocument.themeOverride+xml"/>
  <Override PartName="/ppt/drawings/drawing2.xml" ContentType="application/vnd.openxmlformats-officedocument.drawingml.chartshape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theme/themeOverride1.xml" ContentType="application/vnd.openxmlformats-officedocument.themeOverride+xml"/>
  <Default Extension="docx" ContentType="application/vnd.openxmlformats-officedocument.wordprocessingml.document"/>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6.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notesSlides/notesSlide7.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theme/themeOverride6.xml" ContentType="application/vnd.openxmlformats-officedocument.themeOverride+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640" autoAdjust="0"/>
  </p:normalViewPr>
  <p:slideViewPr>
    <p:cSldViewPr>
      <p:cViewPr varScale="1">
        <p:scale>
          <a:sx n="66" d="100"/>
          <a:sy n="66" d="100"/>
        </p:scale>
        <p:origin x="-1445"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D:\articles\&#1057;&#1090;&#1072;&#1090;&#1100;&#1080;2011\&#1041;&#1077;&#1083;&#1072;&#1088;&#1091;&#1089;&#1100;_&#1056;&#1086;&#1089;&#1089;&#1080;&#1103;_&#1056;&#1043;&#1053;&#1060;_2011\&#1057;&#1074;&#1086;&#1076;&#1085;&#1072;&#1103;%20&#1089;&#1090;&#1072;&#1090;&#1080;&#1089;&#1090;&#1080;&#1082;&#1072;_&#1056;&#1086;&#1089;&#1089;&#1080;&#1103;_&#1041;&#1077;&#1083;&#1072;&#1088;&#1091;&#1089;&#1100;_2001-2010.xls" TargetMode="External"/><Relationship Id="rId1" Type="http://schemas.openxmlformats.org/officeDocument/2006/relationships/themeOverride" Target="../theme/themeOverride2.xml"/></Relationships>
</file>

<file path=ppt/charts/_rels/chart2.xml.rels><?xml version="1.0" encoding="UTF-8" standalone="yes"?>
<Relationships xmlns="http://schemas.openxmlformats.org/package/2006/relationships"><Relationship Id="rId2" Type="http://schemas.openxmlformats.org/officeDocument/2006/relationships/oleObject" Target="file:///D:\articles\&#1057;&#1090;&#1072;&#1090;&#1100;&#1080;2011\&#1041;&#1077;&#1083;&#1072;&#1088;&#1091;&#1089;&#1100;_&#1056;&#1086;&#1089;&#1089;&#1080;&#1103;_&#1056;&#1043;&#1053;&#1060;_2011\&#1057;&#1074;&#1086;&#1076;&#1085;&#1072;&#1103;%20&#1089;&#1090;&#1072;&#1090;&#1080;&#1089;&#1090;&#1080;&#1082;&#1072;_&#1056;&#1086;&#1089;&#1089;&#1080;&#1103;_&#1041;&#1077;&#1083;&#1072;&#1088;&#1091;&#1089;&#1100;_2001-2010.xls" TargetMode="External"/><Relationship Id="rId1" Type="http://schemas.openxmlformats.org/officeDocument/2006/relationships/themeOverride" Target="../theme/themeOverride3.xml"/></Relationships>
</file>

<file path=ppt/charts/_rels/chart3.xml.rels><?xml version="1.0" encoding="UTF-8" standalone="yes"?>
<Relationships xmlns="http://schemas.openxmlformats.org/package/2006/relationships"><Relationship Id="rId2" Type="http://schemas.openxmlformats.org/officeDocument/2006/relationships/oleObject" Target="file:///D:\articles\&#1057;&#1090;&#1072;&#1090;&#1100;&#1080;2011\&#1041;&#1077;&#1083;&#1072;&#1088;&#1091;&#1089;&#1100;_&#1056;&#1086;&#1089;&#1089;&#1080;&#1103;_&#1056;&#1043;&#1053;&#1060;_2011\&#1057;&#1074;&#1086;&#1076;&#1085;&#1072;&#1103;%20&#1089;&#1090;&#1072;&#1090;&#1080;&#1089;&#1090;&#1080;&#1082;&#1072;_&#1056;&#1086;&#1089;&#1089;&#1080;&#1103;_&#1041;&#1077;&#1083;&#1072;&#1088;&#1091;&#1089;&#1100;_2001-2010.xls" TargetMode="External"/><Relationship Id="rId1" Type="http://schemas.openxmlformats.org/officeDocument/2006/relationships/themeOverride" Target="../theme/themeOverride4.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D:\articles\&#1057;&#1090;&#1072;&#1090;&#1100;&#1080;2011\&#1041;&#1077;&#1083;&#1072;&#1088;&#1091;&#1089;&#1100;_&#1056;&#1086;&#1089;&#1089;&#1080;&#1103;_&#1056;&#1043;&#1053;&#1060;_2011\&#1057;&#1074;&#1086;&#1076;&#1085;&#1072;&#1103;%20&#1089;&#1090;&#1072;&#1090;&#1080;&#1089;&#1090;&#1080;&#1082;&#1072;_&#1056;&#1086;&#1089;&#1089;&#1080;&#1103;_&#1041;&#1077;&#1083;&#1072;&#1088;&#1091;&#1089;&#1100;_2001-2010.xls" TargetMode="External"/><Relationship Id="rId1" Type="http://schemas.openxmlformats.org/officeDocument/2006/relationships/themeOverride" Target="../theme/themeOverride5.xml"/></Relationships>
</file>

<file path=ppt/charts/_rels/chart5.xml.rels><?xml version="1.0" encoding="UTF-8" standalone="yes"?>
<Relationships xmlns="http://schemas.openxmlformats.org/package/2006/relationships"><Relationship Id="rId2" Type="http://schemas.openxmlformats.org/officeDocument/2006/relationships/oleObject" Target="file:///D:\articles\&#1057;&#1090;&#1072;&#1090;&#1100;&#1080;2011\&#1041;&#1077;&#1083;&#1072;&#1088;&#1091;&#1089;&#1100;_&#1056;&#1086;&#1089;&#1089;&#1080;&#1103;_&#1056;&#1043;&#1053;&#1060;_2011\&#1057;&#1074;&#1086;&#1076;&#1085;&#1072;&#1103;%20&#1089;&#1090;&#1072;&#1090;&#1080;&#1089;&#1090;&#1080;&#1082;&#1072;_&#1056;&#1086;&#1089;&#1089;&#1080;&#1103;_&#1041;&#1077;&#1083;&#1072;&#1088;&#1091;&#1089;&#1100;_2001-2010.xls" TargetMode="External"/><Relationship Id="rId1" Type="http://schemas.openxmlformats.org/officeDocument/2006/relationships/themeOverride" Target="../theme/themeOverride6.xml"/></Relationships>
</file>

<file path=ppt/charts/_rels/chart6.xml.rels><?xml version="1.0" encoding="UTF-8" standalone="yes"?>
<Relationships xmlns="http://schemas.openxmlformats.org/package/2006/relationships"><Relationship Id="rId2" Type="http://schemas.openxmlformats.org/officeDocument/2006/relationships/oleObject" Target="file:///D:\articles\&#1057;&#1090;&#1072;&#1090;&#1100;&#1080;2011\&#1041;&#1077;&#1083;&#1072;&#1088;&#1091;&#1089;&#1100;_&#1056;&#1086;&#1089;&#1089;&#1080;&#1103;_&#1056;&#1043;&#1053;&#1060;_2011\&#1057;&#1074;&#1086;&#1076;&#1085;&#1072;&#1103;%20&#1089;&#1090;&#1072;&#1090;&#1080;&#1089;&#1090;&#1080;&#1082;&#1072;_&#1056;&#1086;&#1089;&#1089;&#1080;&#1103;_&#1041;&#1077;&#1083;&#1072;&#1088;&#1091;&#1089;&#1100;_2001-2010.xls" TargetMode="External"/><Relationship Id="rId1" Type="http://schemas.openxmlformats.org/officeDocument/2006/relationships/themeOverride" Target="../theme/themeOverride7.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ru-RU"/>
  <c:style val="30"/>
  <c:clrMapOvr bg1="lt1" tx1="dk1" bg2="lt2" tx2="dk2" accent1="accent1" accent2="accent2" accent3="accent3" accent4="accent4" accent5="accent5" accent6="accent6" hlink="hlink" folHlink="folHlink"/>
  <c:chart>
    <c:autoTitleDeleted val="1"/>
    <c:plotArea>
      <c:layout/>
      <c:areaChart>
        <c:grouping val="standard"/>
        <c:ser>
          <c:idx val="0"/>
          <c:order val="0"/>
          <c:tx>
            <c:strRef>
              <c:f>Иностранные_отеч!$A$105</c:f>
              <c:strCache>
                <c:ptCount val="1"/>
                <c:pt idx="0">
                  <c:v>Российско-белорусские публикации</c:v>
                </c:pt>
              </c:strCache>
            </c:strRef>
          </c:tx>
          <c:spPr>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c:spPr>
          <c:dLbls>
            <c:dLbl>
              <c:idx val="0"/>
              <c:layout>
                <c:manualLayout>
                  <c:x val="2.7777777777777828E-2"/>
                  <c:y val="-0.11574074074074084"/>
                </c:manualLayout>
              </c:layout>
              <c:showVal val="1"/>
            </c:dLbl>
            <c:dLbl>
              <c:idx val="1"/>
              <c:layout>
                <c:manualLayout>
                  <c:x val="4.4784134126091427E-3"/>
                  <c:y val="-0.20251229834055753"/>
                </c:manualLayout>
              </c:layout>
              <c:showVal val="1"/>
            </c:dLbl>
            <c:dLbl>
              <c:idx val="2"/>
              <c:layout>
                <c:manualLayout>
                  <c:x val="0"/>
                  <c:y val="-0.11574074074074084"/>
                </c:manualLayout>
              </c:layout>
              <c:showVal val="1"/>
            </c:dLbl>
            <c:dLbl>
              <c:idx val="3"/>
              <c:layout>
                <c:manualLayout>
                  <c:x val="0"/>
                  <c:y val="-0.15277777777777779"/>
                </c:manualLayout>
              </c:layout>
              <c:showVal val="1"/>
            </c:dLbl>
            <c:dLbl>
              <c:idx val="4"/>
              <c:layout>
                <c:manualLayout>
                  <c:x val="-2.7777777777777835E-3"/>
                  <c:y val="-0.18055555555555555"/>
                </c:manualLayout>
              </c:layout>
              <c:showVal val="1"/>
            </c:dLbl>
            <c:dLbl>
              <c:idx val="5"/>
              <c:layout>
                <c:manualLayout>
                  <c:x val="2.7777777777777835E-3"/>
                  <c:y val="-0.16666666666666671"/>
                </c:manualLayout>
              </c:layout>
              <c:showVal val="1"/>
            </c:dLbl>
            <c:dLbl>
              <c:idx val="6"/>
              <c:layout>
                <c:manualLayout>
                  <c:x val="-5.5555555555555558E-3"/>
                  <c:y val="-0.18518518518518534"/>
                </c:manualLayout>
              </c:layout>
              <c:showVal val="1"/>
            </c:dLbl>
            <c:dLbl>
              <c:idx val="7"/>
              <c:layout>
                <c:manualLayout>
                  <c:x val="2.7777777777777835E-3"/>
                  <c:y val="-0.21759259259259281"/>
                </c:manualLayout>
              </c:layout>
              <c:showVal val="1"/>
            </c:dLbl>
            <c:dLbl>
              <c:idx val="8"/>
              <c:layout>
                <c:manualLayout>
                  <c:x val="-8.3333333333332395E-3"/>
                  <c:y val="-0.22222222222222227"/>
                </c:manualLayout>
              </c:layout>
              <c:showVal val="1"/>
            </c:dLbl>
            <c:dLbl>
              <c:idx val="9"/>
              <c:layout>
                <c:manualLayout>
                  <c:x val="-2.7777777777777828E-2"/>
                  <c:y val="-0.22222222222222227"/>
                </c:manualLayout>
              </c:layout>
              <c:showVal val="1"/>
            </c:dLbl>
            <c:txPr>
              <a:bodyPr/>
              <a:lstStyle/>
              <a:p>
                <a:pPr>
                  <a:defRPr sz="1400">
                    <a:latin typeface="Arial" pitchFamily="34" charset="0"/>
                    <a:cs typeface="Arial" pitchFamily="34" charset="0"/>
                  </a:defRPr>
                </a:pPr>
                <a:endParaRPr lang="ru-RU"/>
              </a:p>
            </c:txPr>
            <c:showVal val="1"/>
          </c:dLbls>
          <c:cat>
            <c:numRef>
              <c:f>Иностранные_отеч!$B$104:$K$104</c:f>
              <c:numCache>
                <c:formatCode>General</c:formatCode>
                <c:ptCount val="10"/>
                <c:pt idx="0">
                  <c:v>2001</c:v>
                </c:pt>
                <c:pt idx="1">
                  <c:v>2002</c:v>
                </c:pt>
                <c:pt idx="2">
                  <c:v>2003</c:v>
                </c:pt>
                <c:pt idx="3">
                  <c:v>2004</c:v>
                </c:pt>
                <c:pt idx="4">
                  <c:v>2005</c:v>
                </c:pt>
                <c:pt idx="5">
                  <c:v>2006</c:v>
                </c:pt>
                <c:pt idx="6">
                  <c:v>2007</c:v>
                </c:pt>
                <c:pt idx="7">
                  <c:v>2008</c:v>
                </c:pt>
                <c:pt idx="8">
                  <c:v>2009</c:v>
                </c:pt>
                <c:pt idx="9">
                  <c:v>2010</c:v>
                </c:pt>
              </c:numCache>
            </c:numRef>
          </c:cat>
          <c:val>
            <c:numRef>
              <c:f>Иностранные_отеч!$B$105:$K$105</c:f>
              <c:numCache>
                <c:formatCode>General</c:formatCode>
                <c:ptCount val="10"/>
                <c:pt idx="0">
                  <c:v>110</c:v>
                </c:pt>
                <c:pt idx="1">
                  <c:v>156</c:v>
                </c:pt>
                <c:pt idx="2">
                  <c:v>129</c:v>
                </c:pt>
                <c:pt idx="3">
                  <c:v>145</c:v>
                </c:pt>
                <c:pt idx="4">
                  <c:v>162</c:v>
                </c:pt>
                <c:pt idx="5">
                  <c:v>148</c:v>
                </c:pt>
                <c:pt idx="6">
                  <c:v>168</c:v>
                </c:pt>
                <c:pt idx="7">
                  <c:v>185</c:v>
                </c:pt>
                <c:pt idx="8">
                  <c:v>194</c:v>
                </c:pt>
                <c:pt idx="9">
                  <c:v>219</c:v>
                </c:pt>
              </c:numCache>
            </c:numRef>
          </c:val>
        </c:ser>
        <c:axId val="63780736"/>
        <c:axId val="64008192"/>
      </c:areaChart>
      <c:catAx>
        <c:axId val="63780736"/>
        <c:scaling>
          <c:orientation val="minMax"/>
        </c:scaling>
        <c:axPos val="b"/>
        <c:title>
          <c:tx>
            <c:rich>
              <a:bodyPr/>
              <a:lstStyle/>
              <a:p>
                <a:pPr>
                  <a:defRPr sz="1400"/>
                </a:pPr>
                <a:r>
                  <a:rPr lang="ru-RU" sz="1400"/>
                  <a:t>Год</a:t>
                </a:r>
              </a:p>
            </c:rich>
          </c:tx>
          <c:layout/>
        </c:title>
        <c:numFmt formatCode="General" sourceLinked="1"/>
        <c:tickLblPos val="nextTo"/>
        <c:txPr>
          <a:bodyPr/>
          <a:lstStyle/>
          <a:p>
            <a:pPr>
              <a:defRPr sz="1600"/>
            </a:pPr>
            <a:endParaRPr lang="ru-RU"/>
          </a:p>
        </c:txPr>
        <c:crossAx val="64008192"/>
        <c:crosses val="autoZero"/>
        <c:auto val="1"/>
        <c:lblAlgn val="ctr"/>
        <c:lblOffset val="100"/>
      </c:catAx>
      <c:valAx>
        <c:axId val="64008192"/>
        <c:scaling>
          <c:orientation val="minMax"/>
        </c:scaling>
        <c:axPos val="l"/>
        <c:majorGridlines/>
        <c:title>
          <c:tx>
            <c:rich>
              <a:bodyPr rot="-5400000" vert="horz"/>
              <a:lstStyle/>
              <a:p>
                <a:pPr>
                  <a:defRPr sz="1400"/>
                </a:pPr>
                <a:r>
                  <a:rPr lang="ru-RU" sz="1400"/>
                  <a:t>Количество публикаций</a:t>
                </a:r>
              </a:p>
            </c:rich>
          </c:tx>
          <c:layout/>
        </c:title>
        <c:numFmt formatCode="General" sourceLinked="1"/>
        <c:tickLblPos val="nextTo"/>
        <c:txPr>
          <a:bodyPr/>
          <a:lstStyle/>
          <a:p>
            <a:pPr>
              <a:defRPr sz="1400"/>
            </a:pPr>
            <a:endParaRPr lang="ru-RU"/>
          </a:p>
        </c:txPr>
        <c:crossAx val="63780736"/>
        <c:crosses val="autoZero"/>
        <c:crossBetween val="midCat"/>
      </c:valAx>
    </c:plotArea>
    <c:plotVisOnly val="1"/>
    <c:dispBlanksAs val="zero"/>
  </c:chart>
  <c:externalData r:id="rId2"/>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1"/>
  <c:lang val="ru-RU"/>
  <c:style val="26"/>
  <c:clrMapOvr bg1="lt1" tx1="dk1" bg2="lt2" tx2="dk2" accent1="accent1" accent2="accent2" accent3="accent3" accent4="accent4" accent5="accent5" accent6="accent6" hlink="hlink" folHlink="folHlink"/>
  <c:chart>
    <c:plotArea>
      <c:layout/>
      <c:barChart>
        <c:barDir val="col"/>
        <c:grouping val="stacked"/>
        <c:ser>
          <c:idx val="0"/>
          <c:order val="0"/>
          <c:tx>
            <c:strRef>
              <c:f>Иностранные_отеч!$A$8</c:f>
              <c:strCache>
                <c:ptCount val="1"/>
                <c:pt idx="0">
                  <c:v>Публикации в российских изданиях</c:v>
                </c:pt>
              </c:strCache>
            </c:strRef>
          </c:tx>
          <c:spPr>
            <a:solidFill>
              <a:schemeClr val="accent4">
                <a:lumMod val="50000"/>
              </a:schemeClr>
            </a:solidFill>
          </c:spPr>
          <c:dLbls>
            <c:txPr>
              <a:bodyPr/>
              <a:lstStyle/>
              <a:p>
                <a:pPr>
                  <a:defRPr sz="1400">
                    <a:solidFill>
                      <a:schemeClr val="bg1"/>
                    </a:solidFill>
                    <a:latin typeface="Arial" pitchFamily="34" charset="0"/>
                    <a:cs typeface="Arial" pitchFamily="34" charset="0"/>
                  </a:defRPr>
                </a:pPr>
                <a:endParaRPr lang="ru-RU"/>
              </a:p>
            </c:txPr>
            <c:showVal val="1"/>
          </c:dLbls>
          <c:cat>
            <c:numRef>
              <c:f>Иностранные_отеч!$B$7:$K$7</c:f>
              <c:numCache>
                <c:formatCode>General</c:formatCode>
                <c:ptCount val="10"/>
                <c:pt idx="0">
                  <c:v>2001</c:v>
                </c:pt>
                <c:pt idx="1">
                  <c:v>2002</c:v>
                </c:pt>
                <c:pt idx="2">
                  <c:v>2003</c:v>
                </c:pt>
                <c:pt idx="3">
                  <c:v>2004</c:v>
                </c:pt>
                <c:pt idx="4">
                  <c:v>2005</c:v>
                </c:pt>
                <c:pt idx="5">
                  <c:v>2006</c:v>
                </c:pt>
                <c:pt idx="6">
                  <c:v>2007</c:v>
                </c:pt>
                <c:pt idx="7">
                  <c:v>2008</c:v>
                </c:pt>
                <c:pt idx="8">
                  <c:v>2009</c:v>
                </c:pt>
                <c:pt idx="9">
                  <c:v>2010</c:v>
                </c:pt>
              </c:numCache>
            </c:numRef>
          </c:cat>
          <c:val>
            <c:numRef>
              <c:f>Иностранные_отеч!$B$8:$K$8</c:f>
              <c:numCache>
                <c:formatCode>General</c:formatCode>
                <c:ptCount val="10"/>
                <c:pt idx="0">
                  <c:v>61</c:v>
                </c:pt>
                <c:pt idx="1">
                  <c:v>42</c:v>
                </c:pt>
                <c:pt idx="2">
                  <c:v>40</c:v>
                </c:pt>
                <c:pt idx="3">
                  <c:v>42</c:v>
                </c:pt>
                <c:pt idx="4">
                  <c:v>35</c:v>
                </c:pt>
                <c:pt idx="5">
                  <c:v>40</c:v>
                </c:pt>
                <c:pt idx="6">
                  <c:v>37</c:v>
                </c:pt>
                <c:pt idx="7">
                  <c:v>45</c:v>
                </c:pt>
                <c:pt idx="8">
                  <c:v>42</c:v>
                </c:pt>
                <c:pt idx="9">
                  <c:v>37</c:v>
                </c:pt>
              </c:numCache>
            </c:numRef>
          </c:val>
        </c:ser>
        <c:ser>
          <c:idx val="1"/>
          <c:order val="1"/>
          <c:tx>
            <c:strRef>
              <c:f>Иностранные_отеч!$A$9</c:f>
              <c:strCache>
                <c:ptCount val="1"/>
                <c:pt idx="0">
                  <c:v>Публикации в иностранных изданиях</c:v>
                </c:pt>
              </c:strCache>
            </c:strRef>
          </c:tx>
          <c:spPr>
            <a:solidFill>
              <a:srgbClr val="FFC000"/>
            </a:solidFill>
          </c:spPr>
          <c:dLbls>
            <c:txPr>
              <a:bodyPr/>
              <a:lstStyle/>
              <a:p>
                <a:pPr>
                  <a:defRPr sz="1400">
                    <a:latin typeface="Arial" pitchFamily="34" charset="0"/>
                    <a:cs typeface="Arial" pitchFamily="34" charset="0"/>
                  </a:defRPr>
                </a:pPr>
                <a:endParaRPr lang="ru-RU"/>
              </a:p>
            </c:txPr>
            <c:showVal val="1"/>
          </c:dLbls>
          <c:cat>
            <c:numRef>
              <c:f>Иностранные_отеч!$B$7:$K$7</c:f>
              <c:numCache>
                <c:formatCode>General</c:formatCode>
                <c:ptCount val="10"/>
                <c:pt idx="0">
                  <c:v>2001</c:v>
                </c:pt>
                <c:pt idx="1">
                  <c:v>2002</c:v>
                </c:pt>
                <c:pt idx="2">
                  <c:v>2003</c:v>
                </c:pt>
                <c:pt idx="3">
                  <c:v>2004</c:v>
                </c:pt>
                <c:pt idx="4">
                  <c:v>2005</c:v>
                </c:pt>
                <c:pt idx="5">
                  <c:v>2006</c:v>
                </c:pt>
                <c:pt idx="6">
                  <c:v>2007</c:v>
                </c:pt>
                <c:pt idx="7">
                  <c:v>2008</c:v>
                </c:pt>
                <c:pt idx="8">
                  <c:v>2009</c:v>
                </c:pt>
                <c:pt idx="9">
                  <c:v>2010</c:v>
                </c:pt>
              </c:numCache>
            </c:numRef>
          </c:cat>
          <c:val>
            <c:numRef>
              <c:f>Иностранные_отеч!$B$9:$K$9</c:f>
              <c:numCache>
                <c:formatCode>General</c:formatCode>
                <c:ptCount val="10"/>
                <c:pt idx="0">
                  <c:v>39</c:v>
                </c:pt>
                <c:pt idx="1">
                  <c:v>58</c:v>
                </c:pt>
                <c:pt idx="2">
                  <c:v>60</c:v>
                </c:pt>
                <c:pt idx="3">
                  <c:v>58</c:v>
                </c:pt>
                <c:pt idx="4">
                  <c:v>65</c:v>
                </c:pt>
                <c:pt idx="5">
                  <c:v>60</c:v>
                </c:pt>
                <c:pt idx="6">
                  <c:v>63</c:v>
                </c:pt>
                <c:pt idx="7">
                  <c:v>55</c:v>
                </c:pt>
                <c:pt idx="8">
                  <c:v>58</c:v>
                </c:pt>
                <c:pt idx="9">
                  <c:v>63</c:v>
                </c:pt>
              </c:numCache>
            </c:numRef>
          </c:val>
        </c:ser>
        <c:gapWidth val="100"/>
        <c:overlap val="100"/>
        <c:axId val="64178432"/>
        <c:axId val="64188800"/>
      </c:barChart>
      <c:catAx>
        <c:axId val="64178432"/>
        <c:scaling>
          <c:orientation val="minMax"/>
        </c:scaling>
        <c:axPos val="b"/>
        <c:title>
          <c:tx>
            <c:rich>
              <a:bodyPr/>
              <a:lstStyle/>
              <a:p>
                <a:pPr>
                  <a:defRPr sz="1400">
                    <a:latin typeface="Arial" pitchFamily="34" charset="0"/>
                    <a:cs typeface="Arial" pitchFamily="34" charset="0"/>
                  </a:defRPr>
                </a:pPr>
                <a:r>
                  <a:rPr lang="ru-RU" sz="1400">
                    <a:latin typeface="Arial" pitchFamily="34" charset="0"/>
                    <a:cs typeface="Arial" pitchFamily="34" charset="0"/>
                  </a:rPr>
                  <a:t>Год</a:t>
                </a:r>
              </a:p>
            </c:rich>
          </c:tx>
          <c:layout/>
        </c:title>
        <c:numFmt formatCode="General" sourceLinked="1"/>
        <c:tickLblPos val="nextTo"/>
        <c:txPr>
          <a:bodyPr/>
          <a:lstStyle/>
          <a:p>
            <a:pPr>
              <a:defRPr sz="1400">
                <a:latin typeface="Arial" pitchFamily="34" charset="0"/>
                <a:cs typeface="Arial" pitchFamily="34" charset="0"/>
              </a:defRPr>
            </a:pPr>
            <a:endParaRPr lang="ru-RU"/>
          </a:p>
        </c:txPr>
        <c:crossAx val="64188800"/>
        <c:crosses val="autoZero"/>
        <c:auto val="1"/>
        <c:lblAlgn val="ctr"/>
        <c:lblOffset val="100"/>
      </c:catAx>
      <c:valAx>
        <c:axId val="64188800"/>
        <c:scaling>
          <c:orientation val="minMax"/>
          <c:max val="100"/>
        </c:scaling>
        <c:axPos val="l"/>
        <c:majorGridlines/>
        <c:title>
          <c:tx>
            <c:rich>
              <a:bodyPr rot="-5400000" vert="horz"/>
              <a:lstStyle/>
              <a:p>
                <a:pPr>
                  <a:defRPr sz="1400">
                    <a:latin typeface="Arial" pitchFamily="34" charset="0"/>
                    <a:cs typeface="Arial" pitchFamily="34" charset="0"/>
                  </a:defRPr>
                </a:pPr>
                <a:r>
                  <a:rPr lang="ru-RU" sz="1400">
                    <a:latin typeface="Arial" pitchFamily="34" charset="0"/>
                    <a:cs typeface="Arial" pitchFamily="34" charset="0"/>
                  </a:rPr>
                  <a:t>Доли публикаций</a:t>
                </a:r>
              </a:p>
            </c:rich>
          </c:tx>
          <c:layout/>
        </c:title>
        <c:numFmt formatCode="General" sourceLinked="1"/>
        <c:tickLblPos val="nextTo"/>
        <c:crossAx val="64178432"/>
        <c:crosses val="autoZero"/>
        <c:crossBetween val="between"/>
      </c:valAx>
    </c:plotArea>
    <c:legend>
      <c:legendPos val="b"/>
      <c:layout>
        <c:manualLayout>
          <c:xMode val="edge"/>
          <c:yMode val="edge"/>
          <c:x val="0.14380621172353455"/>
          <c:y val="0.82259864575751551"/>
          <c:w val="0.80405424321959806"/>
          <c:h val="0.15639295088113997"/>
        </c:manualLayout>
      </c:layout>
      <c:txPr>
        <a:bodyPr/>
        <a:lstStyle/>
        <a:p>
          <a:pPr>
            <a:defRPr sz="1400"/>
          </a:pPr>
          <a:endParaRPr lang="ru-RU"/>
        </a:p>
      </c:txPr>
    </c:legend>
    <c:plotVisOnly val="1"/>
    <c:dispBlanksAs val="gap"/>
  </c:chart>
  <c:externalData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ru-RU"/>
  <c:style val="30"/>
  <c:clrMapOvr bg1="lt1" tx1="dk1" bg2="lt2" tx2="dk2" accent1="accent1" accent2="accent2" accent3="accent3" accent4="accent4" accent5="accent5" accent6="accent6" hlink="hlink" folHlink="folHlink"/>
  <c:chart>
    <c:autoTitleDeleted val="1"/>
    <c:plotArea>
      <c:layout/>
      <c:barChart>
        <c:barDir val="col"/>
        <c:grouping val="clustered"/>
        <c:ser>
          <c:idx val="0"/>
          <c:order val="0"/>
          <c:tx>
            <c:strRef>
              <c:f>'Импакт-факторы'!$A$8</c:f>
              <c:strCache>
                <c:ptCount val="1"/>
                <c:pt idx="0">
                  <c:v>Средний ИФ</c:v>
                </c:pt>
              </c:strCache>
            </c:strRef>
          </c:tx>
          <c:dLbls>
            <c:txPr>
              <a:bodyPr/>
              <a:lstStyle/>
              <a:p>
                <a:pPr>
                  <a:defRPr sz="1400">
                    <a:latin typeface="Arial" pitchFamily="34" charset="0"/>
                    <a:cs typeface="Arial" pitchFamily="34" charset="0"/>
                  </a:defRPr>
                </a:pPr>
                <a:endParaRPr lang="ru-RU"/>
              </a:p>
            </c:txPr>
            <c:showVal val="1"/>
          </c:dLbls>
          <c:cat>
            <c:numRef>
              <c:f>'Импакт-факторы'!$B$7:$K$7</c:f>
              <c:numCache>
                <c:formatCode>General</c:formatCode>
                <c:ptCount val="10"/>
                <c:pt idx="0">
                  <c:v>2001</c:v>
                </c:pt>
                <c:pt idx="1">
                  <c:v>2002</c:v>
                </c:pt>
                <c:pt idx="2">
                  <c:v>2003</c:v>
                </c:pt>
                <c:pt idx="3">
                  <c:v>2004</c:v>
                </c:pt>
                <c:pt idx="4">
                  <c:v>2005</c:v>
                </c:pt>
                <c:pt idx="5">
                  <c:v>2006</c:v>
                </c:pt>
                <c:pt idx="6">
                  <c:v>2007</c:v>
                </c:pt>
                <c:pt idx="7">
                  <c:v>2008</c:v>
                </c:pt>
                <c:pt idx="8">
                  <c:v>2009</c:v>
                </c:pt>
                <c:pt idx="9">
                  <c:v>2010</c:v>
                </c:pt>
              </c:numCache>
            </c:numRef>
          </c:cat>
          <c:val>
            <c:numRef>
              <c:f>'Импакт-факторы'!$B$8:$K$8</c:f>
              <c:numCache>
                <c:formatCode>General</c:formatCode>
                <c:ptCount val="10"/>
                <c:pt idx="0">
                  <c:v>1.33</c:v>
                </c:pt>
                <c:pt idx="1">
                  <c:v>1.7</c:v>
                </c:pt>
                <c:pt idx="2">
                  <c:v>1.44</c:v>
                </c:pt>
                <c:pt idx="3">
                  <c:v>1.6800000000000004</c:v>
                </c:pt>
                <c:pt idx="4">
                  <c:v>1.44</c:v>
                </c:pt>
                <c:pt idx="5">
                  <c:v>1.54</c:v>
                </c:pt>
                <c:pt idx="6">
                  <c:v>1.57</c:v>
                </c:pt>
                <c:pt idx="7">
                  <c:v>1.61</c:v>
                </c:pt>
                <c:pt idx="8">
                  <c:v>1.78</c:v>
                </c:pt>
                <c:pt idx="9">
                  <c:v>1.84</c:v>
                </c:pt>
              </c:numCache>
            </c:numRef>
          </c:val>
        </c:ser>
        <c:axId val="61114240"/>
        <c:axId val="61124608"/>
      </c:barChart>
      <c:catAx>
        <c:axId val="61114240"/>
        <c:scaling>
          <c:orientation val="minMax"/>
        </c:scaling>
        <c:axPos val="b"/>
        <c:title>
          <c:tx>
            <c:rich>
              <a:bodyPr/>
              <a:lstStyle/>
              <a:p>
                <a:pPr>
                  <a:defRPr sz="1400">
                    <a:latin typeface="Arial" pitchFamily="34" charset="0"/>
                    <a:cs typeface="Arial" pitchFamily="34" charset="0"/>
                  </a:defRPr>
                </a:pPr>
                <a:r>
                  <a:rPr lang="ru-RU" sz="1400">
                    <a:latin typeface="Arial" pitchFamily="34" charset="0"/>
                    <a:cs typeface="Arial" pitchFamily="34" charset="0"/>
                  </a:rPr>
                  <a:t>Год</a:t>
                </a:r>
              </a:p>
            </c:rich>
          </c:tx>
          <c:layout/>
        </c:title>
        <c:numFmt formatCode="General" sourceLinked="1"/>
        <c:tickLblPos val="nextTo"/>
        <c:txPr>
          <a:bodyPr/>
          <a:lstStyle/>
          <a:p>
            <a:pPr>
              <a:defRPr sz="1400"/>
            </a:pPr>
            <a:endParaRPr lang="ru-RU"/>
          </a:p>
        </c:txPr>
        <c:crossAx val="61124608"/>
        <c:crosses val="autoZero"/>
        <c:auto val="1"/>
        <c:lblAlgn val="ctr"/>
        <c:lblOffset val="100"/>
      </c:catAx>
      <c:valAx>
        <c:axId val="61124608"/>
        <c:scaling>
          <c:orientation val="minMax"/>
        </c:scaling>
        <c:axPos val="l"/>
        <c:majorGridlines/>
        <c:title>
          <c:tx>
            <c:rich>
              <a:bodyPr rot="-5400000" vert="horz"/>
              <a:lstStyle/>
              <a:p>
                <a:pPr>
                  <a:defRPr sz="1400">
                    <a:latin typeface="Arial" pitchFamily="34" charset="0"/>
                    <a:cs typeface="Arial" pitchFamily="34" charset="0"/>
                  </a:defRPr>
                </a:pPr>
                <a:r>
                  <a:rPr lang="ru-RU" sz="1400">
                    <a:latin typeface="Arial" pitchFamily="34" charset="0"/>
                    <a:cs typeface="Arial" pitchFamily="34" charset="0"/>
                  </a:rPr>
                  <a:t>Средний импакт-фактор источника публикации</a:t>
                </a:r>
              </a:p>
            </c:rich>
          </c:tx>
          <c:layout/>
        </c:title>
        <c:numFmt formatCode="General" sourceLinked="1"/>
        <c:tickLblPos val="nextTo"/>
        <c:txPr>
          <a:bodyPr/>
          <a:lstStyle/>
          <a:p>
            <a:pPr>
              <a:defRPr sz="1400"/>
            </a:pPr>
            <a:endParaRPr lang="ru-RU"/>
          </a:p>
        </c:txPr>
        <c:crossAx val="61114240"/>
        <c:crosses val="autoZero"/>
        <c:crossBetween val="between"/>
      </c:valAx>
    </c:plotArea>
    <c:plotVisOnly val="1"/>
    <c:dispBlanksAs val="gap"/>
  </c:chart>
  <c:externalData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ru-RU"/>
  <c:style val="32"/>
  <c:clrMapOvr bg1="lt1" tx1="dk1" bg2="lt2" tx2="dk2" accent1="accent1" accent2="accent2" accent3="accent3" accent4="accent4" accent5="accent5" accent6="accent6" hlink="hlink" folHlink="folHlink"/>
  <c:chart>
    <c:autoTitleDeleted val="1"/>
    <c:plotArea>
      <c:layout/>
      <c:barChart>
        <c:barDir val="col"/>
        <c:grouping val="clustered"/>
        <c:ser>
          <c:idx val="0"/>
          <c:order val="0"/>
          <c:tx>
            <c:strRef>
              <c:f>'Цитируемость динамика'!$A$12</c:f>
              <c:strCache>
                <c:ptCount val="1"/>
                <c:pt idx="0">
                  <c:v>Уровень средней цитируемости одной российско-белорусской публикации относительно мировых показателей (в %)</c:v>
                </c:pt>
              </c:strCache>
            </c:strRef>
          </c:tx>
          <c:dLbls>
            <c:dLbl>
              <c:idx val="0"/>
              <c:layout>
                <c:manualLayout>
                  <c:x val="0"/>
                  <c:y val="5.7328990228013001E-2"/>
                </c:manualLayout>
              </c:layout>
              <c:showVal val="1"/>
            </c:dLbl>
            <c:dLbl>
              <c:idx val="1"/>
              <c:layout>
                <c:manualLayout>
                  <c:x val="-1.7006802721088439E-3"/>
                  <c:y val="5.4723127035830668E-2"/>
                </c:manualLayout>
              </c:layout>
              <c:showVal val="1"/>
            </c:dLbl>
            <c:dLbl>
              <c:idx val="2"/>
              <c:layout>
                <c:manualLayout>
                  <c:x val="-3.4013605442176887E-3"/>
                  <c:y val="5.4723127035830668E-2"/>
                </c:manualLayout>
              </c:layout>
              <c:showVal val="1"/>
            </c:dLbl>
            <c:dLbl>
              <c:idx val="3"/>
              <c:layout>
                <c:manualLayout>
                  <c:x val="3.4013605442176887E-3"/>
                  <c:y val="5.7328990228013063E-2"/>
                </c:manualLayout>
              </c:layout>
              <c:showVal val="1"/>
            </c:dLbl>
            <c:dLbl>
              <c:idx val="4"/>
              <c:layout>
                <c:manualLayout>
                  <c:x val="1.7006802721088439E-3"/>
                  <c:y val="5.4723127035830668E-2"/>
                </c:manualLayout>
              </c:layout>
              <c:showVal val="1"/>
            </c:dLbl>
            <c:dLbl>
              <c:idx val="5"/>
              <c:layout>
                <c:manualLayout>
                  <c:x val="0"/>
                  <c:y val="6.514657980456029E-2"/>
                </c:manualLayout>
              </c:layout>
              <c:showVal val="1"/>
            </c:dLbl>
            <c:dLbl>
              <c:idx val="6"/>
              <c:layout>
                <c:manualLayout>
                  <c:x val="0"/>
                  <c:y val="6.514657980456029E-2"/>
                </c:manualLayout>
              </c:layout>
              <c:showVal val="1"/>
            </c:dLbl>
            <c:dLbl>
              <c:idx val="7"/>
              <c:layout>
                <c:manualLayout>
                  <c:x val="-1.7006802721088439E-3"/>
                  <c:y val="5.9934853420195437E-2"/>
                </c:manualLayout>
              </c:layout>
              <c:showVal val="1"/>
            </c:dLbl>
            <c:dLbl>
              <c:idx val="8"/>
              <c:layout>
                <c:manualLayout>
                  <c:x val="-3.4013605442176887E-3"/>
                  <c:y val="5.9934853420195437E-2"/>
                </c:manualLayout>
              </c:layout>
              <c:showVal val="1"/>
            </c:dLbl>
            <c:dLbl>
              <c:idx val="9"/>
              <c:layout>
                <c:manualLayout>
                  <c:x val="-3.4013605442176887E-3"/>
                  <c:y val="5.7328990228013063E-2"/>
                </c:manualLayout>
              </c:layout>
              <c:showVal val="1"/>
            </c:dLbl>
            <c:txPr>
              <a:bodyPr/>
              <a:lstStyle/>
              <a:p>
                <a:pPr>
                  <a:defRPr sz="1400">
                    <a:solidFill>
                      <a:schemeClr val="bg1"/>
                    </a:solidFill>
                  </a:defRPr>
                </a:pPr>
                <a:endParaRPr lang="ru-RU"/>
              </a:p>
            </c:txPr>
            <c:showVal val="1"/>
          </c:dLbls>
          <c:cat>
            <c:numRef>
              <c:f>'Цитируемость динамика'!$B$11:$K$11</c:f>
              <c:numCache>
                <c:formatCode>General</c:formatCode>
                <c:ptCount val="10"/>
                <c:pt idx="0">
                  <c:v>2001</c:v>
                </c:pt>
                <c:pt idx="1">
                  <c:v>2002</c:v>
                </c:pt>
                <c:pt idx="2">
                  <c:v>2003</c:v>
                </c:pt>
                <c:pt idx="3">
                  <c:v>2004</c:v>
                </c:pt>
                <c:pt idx="4">
                  <c:v>2005</c:v>
                </c:pt>
                <c:pt idx="5">
                  <c:v>2006</c:v>
                </c:pt>
                <c:pt idx="6">
                  <c:v>2007</c:v>
                </c:pt>
                <c:pt idx="7">
                  <c:v>2008</c:v>
                </c:pt>
                <c:pt idx="8">
                  <c:v>2009</c:v>
                </c:pt>
                <c:pt idx="9">
                  <c:v>2010</c:v>
                </c:pt>
              </c:numCache>
            </c:numRef>
          </c:cat>
          <c:val>
            <c:numRef>
              <c:f>'Цитируемость динамика'!$B$12:$K$12</c:f>
              <c:numCache>
                <c:formatCode>General</c:formatCode>
                <c:ptCount val="10"/>
                <c:pt idx="0">
                  <c:v>48</c:v>
                </c:pt>
                <c:pt idx="1">
                  <c:v>82</c:v>
                </c:pt>
                <c:pt idx="2">
                  <c:v>59</c:v>
                </c:pt>
                <c:pt idx="3">
                  <c:v>79</c:v>
                </c:pt>
                <c:pt idx="4">
                  <c:v>59</c:v>
                </c:pt>
                <c:pt idx="5">
                  <c:v>62</c:v>
                </c:pt>
                <c:pt idx="6">
                  <c:v>70</c:v>
                </c:pt>
                <c:pt idx="7">
                  <c:v>40</c:v>
                </c:pt>
                <c:pt idx="8">
                  <c:v>63</c:v>
                </c:pt>
                <c:pt idx="9">
                  <c:v>61</c:v>
                </c:pt>
              </c:numCache>
            </c:numRef>
          </c:val>
        </c:ser>
        <c:axId val="64205952"/>
        <c:axId val="64207872"/>
      </c:barChart>
      <c:catAx>
        <c:axId val="64205952"/>
        <c:scaling>
          <c:orientation val="minMax"/>
        </c:scaling>
        <c:axPos val="b"/>
        <c:title>
          <c:tx>
            <c:rich>
              <a:bodyPr/>
              <a:lstStyle/>
              <a:p>
                <a:pPr>
                  <a:defRPr sz="1400"/>
                </a:pPr>
                <a:r>
                  <a:rPr lang="ru-RU" sz="1400"/>
                  <a:t>Год изданий публикаций</a:t>
                </a:r>
              </a:p>
            </c:rich>
          </c:tx>
          <c:layout/>
        </c:title>
        <c:numFmt formatCode="General" sourceLinked="1"/>
        <c:tickLblPos val="nextTo"/>
        <c:txPr>
          <a:bodyPr/>
          <a:lstStyle/>
          <a:p>
            <a:pPr>
              <a:defRPr sz="1400"/>
            </a:pPr>
            <a:endParaRPr lang="ru-RU"/>
          </a:p>
        </c:txPr>
        <c:crossAx val="64207872"/>
        <c:crosses val="autoZero"/>
        <c:auto val="1"/>
        <c:lblAlgn val="ctr"/>
        <c:lblOffset val="100"/>
      </c:catAx>
      <c:valAx>
        <c:axId val="64207872"/>
        <c:scaling>
          <c:orientation val="minMax"/>
        </c:scaling>
        <c:axPos val="l"/>
        <c:majorGridlines/>
        <c:title>
          <c:tx>
            <c:rich>
              <a:bodyPr rot="-5400000" vert="horz"/>
              <a:lstStyle/>
              <a:p>
                <a:pPr>
                  <a:defRPr sz="1400"/>
                </a:pPr>
                <a:r>
                  <a:rPr lang="ru-RU" sz="1400"/>
                  <a:t>Уровень</a:t>
                </a:r>
                <a:r>
                  <a:rPr lang="ru-RU" sz="1400" baseline="0"/>
                  <a:t> цитируемости (в%)</a:t>
                </a:r>
                <a:endParaRPr lang="ru-RU" sz="1400"/>
              </a:p>
            </c:rich>
          </c:tx>
          <c:layout/>
        </c:title>
        <c:numFmt formatCode="General" sourceLinked="1"/>
        <c:tickLblPos val="nextTo"/>
        <c:crossAx val="64205952"/>
        <c:crosses val="autoZero"/>
        <c:crossBetween val="between"/>
      </c:valAx>
    </c:plotArea>
    <c:plotVisOnly val="1"/>
    <c:dispBlanksAs val="gap"/>
  </c:chart>
  <c:externalData r:id="rId2"/>
  <c:userShapes r:id="rId3"/>
</c:chartSpace>
</file>

<file path=ppt/charts/chart5.xml><?xml version="1.0" encoding="utf-8"?>
<c:chartSpace xmlns:c="http://schemas.openxmlformats.org/drawingml/2006/chart" xmlns:a="http://schemas.openxmlformats.org/drawingml/2006/main" xmlns:r="http://schemas.openxmlformats.org/officeDocument/2006/relationships">
  <c:lang val="ru-RU"/>
  <c:style val="28"/>
  <c:clrMapOvr bg1="lt1" tx1="dk1" bg2="lt2" tx2="dk2" accent1="accent1" accent2="accent2" accent3="accent3" accent4="accent4" accent5="accent5" accent6="accent6" hlink="hlink" folHlink="folHlink"/>
  <c:chart>
    <c:plotArea>
      <c:layout/>
      <c:barChart>
        <c:barDir val="col"/>
        <c:grouping val="stacked"/>
        <c:ser>
          <c:idx val="0"/>
          <c:order val="0"/>
          <c:tx>
            <c:strRef>
              <c:f>'Доли  публикаций подд и не подд'!$A$8</c:f>
              <c:strCache>
                <c:ptCount val="1"/>
                <c:pt idx="0">
                  <c:v>Публикации, выполненные при поддержке фондов</c:v>
                </c:pt>
              </c:strCache>
            </c:strRef>
          </c:tx>
          <c:dLbls>
            <c:txPr>
              <a:bodyPr/>
              <a:lstStyle/>
              <a:p>
                <a:pPr>
                  <a:defRPr sz="1400" baseline="0">
                    <a:solidFill>
                      <a:schemeClr val="bg1"/>
                    </a:solidFill>
                  </a:defRPr>
                </a:pPr>
                <a:endParaRPr lang="ru-RU"/>
              </a:p>
            </c:txPr>
            <c:showVal val="1"/>
          </c:dLbls>
          <c:cat>
            <c:numRef>
              <c:f>'Доли  публикаций подд и не подд'!$B$7:$K$7</c:f>
              <c:numCache>
                <c:formatCode>General</c:formatCode>
                <c:ptCount val="10"/>
                <c:pt idx="0">
                  <c:v>2001</c:v>
                </c:pt>
                <c:pt idx="1">
                  <c:v>2002</c:v>
                </c:pt>
                <c:pt idx="2">
                  <c:v>2003</c:v>
                </c:pt>
                <c:pt idx="3">
                  <c:v>2004</c:v>
                </c:pt>
                <c:pt idx="4">
                  <c:v>2005</c:v>
                </c:pt>
                <c:pt idx="5">
                  <c:v>2006</c:v>
                </c:pt>
                <c:pt idx="6">
                  <c:v>2007</c:v>
                </c:pt>
                <c:pt idx="7">
                  <c:v>2008</c:v>
                </c:pt>
                <c:pt idx="8">
                  <c:v>2009</c:v>
                </c:pt>
                <c:pt idx="9">
                  <c:v>2010</c:v>
                </c:pt>
              </c:numCache>
            </c:numRef>
          </c:cat>
          <c:val>
            <c:numRef>
              <c:f>'Доли  публикаций подд и не подд'!$B$8:$K$8</c:f>
              <c:numCache>
                <c:formatCode>General</c:formatCode>
                <c:ptCount val="10"/>
                <c:pt idx="0">
                  <c:v>35</c:v>
                </c:pt>
                <c:pt idx="1">
                  <c:v>47</c:v>
                </c:pt>
                <c:pt idx="2">
                  <c:v>66</c:v>
                </c:pt>
                <c:pt idx="3">
                  <c:v>69</c:v>
                </c:pt>
                <c:pt idx="4">
                  <c:v>65</c:v>
                </c:pt>
                <c:pt idx="5">
                  <c:v>64</c:v>
                </c:pt>
                <c:pt idx="6">
                  <c:v>73</c:v>
                </c:pt>
                <c:pt idx="7">
                  <c:v>57</c:v>
                </c:pt>
                <c:pt idx="8">
                  <c:v>62</c:v>
                </c:pt>
                <c:pt idx="9">
                  <c:v>48</c:v>
                </c:pt>
              </c:numCache>
            </c:numRef>
          </c:val>
        </c:ser>
        <c:ser>
          <c:idx val="1"/>
          <c:order val="1"/>
          <c:tx>
            <c:strRef>
              <c:f>'Доли  публикаций подд и не подд'!$A$9</c:f>
              <c:strCache>
                <c:ptCount val="1"/>
                <c:pt idx="0">
                  <c:v>Публикации, выполненные без поддержки фондов</c:v>
                </c:pt>
              </c:strCache>
            </c:strRef>
          </c:tx>
          <c:spPr>
            <a:solidFill>
              <a:schemeClr val="accent2">
                <a:lumMod val="40000"/>
                <a:lumOff val="60000"/>
              </a:schemeClr>
            </a:solidFill>
          </c:spPr>
          <c:dLbls>
            <c:txPr>
              <a:bodyPr/>
              <a:lstStyle/>
              <a:p>
                <a:pPr>
                  <a:defRPr sz="1400"/>
                </a:pPr>
                <a:endParaRPr lang="ru-RU"/>
              </a:p>
            </c:txPr>
            <c:showVal val="1"/>
          </c:dLbls>
          <c:cat>
            <c:numRef>
              <c:f>'Доли  публикаций подд и не подд'!$B$7:$K$7</c:f>
              <c:numCache>
                <c:formatCode>General</c:formatCode>
                <c:ptCount val="10"/>
                <c:pt idx="0">
                  <c:v>2001</c:v>
                </c:pt>
                <c:pt idx="1">
                  <c:v>2002</c:v>
                </c:pt>
                <c:pt idx="2">
                  <c:v>2003</c:v>
                </c:pt>
                <c:pt idx="3">
                  <c:v>2004</c:v>
                </c:pt>
                <c:pt idx="4">
                  <c:v>2005</c:v>
                </c:pt>
                <c:pt idx="5">
                  <c:v>2006</c:v>
                </c:pt>
                <c:pt idx="6">
                  <c:v>2007</c:v>
                </c:pt>
                <c:pt idx="7">
                  <c:v>2008</c:v>
                </c:pt>
                <c:pt idx="8">
                  <c:v>2009</c:v>
                </c:pt>
                <c:pt idx="9">
                  <c:v>2010</c:v>
                </c:pt>
              </c:numCache>
            </c:numRef>
          </c:cat>
          <c:val>
            <c:numRef>
              <c:f>'Доли  публикаций подд и не подд'!$B$9:$K$9</c:f>
              <c:numCache>
                <c:formatCode>General</c:formatCode>
                <c:ptCount val="10"/>
                <c:pt idx="0">
                  <c:v>65</c:v>
                </c:pt>
                <c:pt idx="1">
                  <c:v>53</c:v>
                </c:pt>
                <c:pt idx="2">
                  <c:v>34</c:v>
                </c:pt>
                <c:pt idx="3">
                  <c:v>31</c:v>
                </c:pt>
                <c:pt idx="4">
                  <c:v>35</c:v>
                </c:pt>
                <c:pt idx="5">
                  <c:v>36</c:v>
                </c:pt>
                <c:pt idx="6">
                  <c:v>27</c:v>
                </c:pt>
                <c:pt idx="7">
                  <c:v>43</c:v>
                </c:pt>
                <c:pt idx="8">
                  <c:v>38</c:v>
                </c:pt>
                <c:pt idx="9">
                  <c:v>52</c:v>
                </c:pt>
              </c:numCache>
            </c:numRef>
          </c:val>
        </c:ser>
        <c:overlap val="100"/>
        <c:axId val="64217856"/>
        <c:axId val="64219776"/>
      </c:barChart>
      <c:catAx>
        <c:axId val="64217856"/>
        <c:scaling>
          <c:orientation val="minMax"/>
        </c:scaling>
        <c:axPos val="b"/>
        <c:title>
          <c:tx>
            <c:rich>
              <a:bodyPr/>
              <a:lstStyle/>
              <a:p>
                <a:pPr>
                  <a:defRPr sz="1400"/>
                </a:pPr>
                <a:r>
                  <a:rPr lang="ru-RU" sz="1400"/>
                  <a:t>Год издания российско-белорусских публикаций</a:t>
                </a:r>
              </a:p>
            </c:rich>
          </c:tx>
          <c:layout/>
        </c:title>
        <c:numFmt formatCode="General" sourceLinked="1"/>
        <c:tickLblPos val="nextTo"/>
        <c:txPr>
          <a:bodyPr/>
          <a:lstStyle/>
          <a:p>
            <a:pPr>
              <a:defRPr sz="1400"/>
            </a:pPr>
            <a:endParaRPr lang="ru-RU"/>
          </a:p>
        </c:txPr>
        <c:crossAx val="64219776"/>
        <c:crosses val="autoZero"/>
        <c:auto val="1"/>
        <c:lblAlgn val="ctr"/>
        <c:lblOffset val="100"/>
      </c:catAx>
      <c:valAx>
        <c:axId val="64219776"/>
        <c:scaling>
          <c:orientation val="minMax"/>
          <c:max val="100"/>
        </c:scaling>
        <c:axPos val="l"/>
        <c:majorGridlines/>
        <c:title>
          <c:tx>
            <c:rich>
              <a:bodyPr rot="-5400000" vert="horz"/>
              <a:lstStyle/>
              <a:p>
                <a:pPr>
                  <a:defRPr sz="1400"/>
                </a:pPr>
                <a:r>
                  <a:rPr lang="ru-RU" sz="1400"/>
                  <a:t>Доли публикаций (в %)</a:t>
                </a:r>
              </a:p>
            </c:rich>
          </c:tx>
          <c:layout>
            <c:manualLayout>
              <c:xMode val="edge"/>
              <c:yMode val="edge"/>
              <c:x val="2.2108843537414984E-2"/>
              <c:y val="0.24148021236759093"/>
            </c:manualLayout>
          </c:layout>
        </c:title>
        <c:numFmt formatCode="General" sourceLinked="1"/>
        <c:tickLblPos val="nextTo"/>
        <c:crossAx val="64217856"/>
        <c:crosses val="autoZero"/>
        <c:crossBetween val="between"/>
      </c:valAx>
    </c:plotArea>
    <c:legend>
      <c:legendPos val="b"/>
      <c:layout/>
      <c:txPr>
        <a:bodyPr/>
        <a:lstStyle/>
        <a:p>
          <a:pPr>
            <a:defRPr sz="1600"/>
          </a:pPr>
          <a:endParaRPr lang="ru-RU"/>
        </a:p>
      </c:txPr>
    </c:legend>
    <c:plotVisOnly val="1"/>
    <c:dispBlanksAs val="gap"/>
  </c:chart>
  <c:externalData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ru-RU"/>
  <c:style val="26"/>
  <c:clrMapOvr bg1="lt1" tx1="dk1" bg2="lt2" tx2="dk2" accent1="accent1" accent2="accent2" accent3="accent3" accent4="accent4" accent5="accent5" accent6="accent6" hlink="hlink" folHlink="folHlink"/>
  <c:chart>
    <c:plotArea>
      <c:layout>
        <c:manualLayout>
          <c:layoutTarget val="inner"/>
          <c:xMode val="edge"/>
          <c:yMode val="edge"/>
          <c:x val="4.7497594050743774E-2"/>
          <c:y val="6.7106190111034275E-2"/>
          <c:w val="0.62138363954505682"/>
          <c:h val="0.88558238414972412"/>
        </c:manualLayout>
      </c:layout>
      <c:pieChart>
        <c:varyColors val="1"/>
        <c:ser>
          <c:idx val="0"/>
          <c:order val="0"/>
          <c:explosion val="25"/>
          <c:dPt>
            <c:idx val="2"/>
            <c:spPr>
              <a:solidFill>
                <a:schemeClr val="accent5">
                  <a:lumMod val="50000"/>
                </a:schemeClr>
              </a:solidFill>
            </c:spPr>
          </c:dPt>
          <c:dLbls>
            <c:dLbl>
              <c:idx val="0"/>
              <c:layout>
                <c:manualLayout>
                  <c:x val="-0.22778696412948379"/>
                  <c:y val="-2.8232055909875882E-2"/>
                </c:manualLayout>
              </c:layout>
              <c:spPr/>
              <c:txPr>
                <a:bodyPr/>
                <a:lstStyle/>
                <a:p>
                  <a:pPr>
                    <a:defRPr sz="1400" baseline="0">
                      <a:solidFill>
                        <a:schemeClr val="bg1"/>
                      </a:solidFill>
                    </a:defRPr>
                  </a:pPr>
                  <a:endParaRPr lang="ru-RU"/>
                </a:p>
              </c:txPr>
              <c:dLblPos val="bestFit"/>
              <c:showCatName val="1"/>
              <c:showPercent val="1"/>
            </c:dLbl>
            <c:dLbl>
              <c:idx val="1"/>
              <c:layout>
                <c:manualLayout>
                  <c:x val="3.7001093613298362E-2"/>
                  <c:y val="-0.13220491144070173"/>
                </c:manualLayout>
              </c:layout>
              <c:spPr/>
              <c:txPr>
                <a:bodyPr/>
                <a:lstStyle/>
                <a:p>
                  <a:pPr>
                    <a:defRPr sz="1400">
                      <a:solidFill>
                        <a:schemeClr val="bg1"/>
                      </a:solidFill>
                    </a:defRPr>
                  </a:pPr>
                  <a:endParaRPr lang="ru-RU"/>
                </a:p>
              </c:txPr>
              <c:dLblPos val="bestFit"/>
              <c:showCatName val="1"/>
              <c:showPercent val="1"/>
            </c:dLbl>
            <c:dLbl>
              <c:idx val="2"/>
              <c:layout>
                <c:manualLayout>
                  <c:x val="9.7251727462638576E-2"/>
                  <c:y val="-8.4237092513273076E-2"/>
                </c:manualLayout>
              </c:layout>
              <c:spPr/>
              <c:txPr>
                <a:bodyPr/>
                <a:lstStyle/>
                <a:p>
                  <a:pPr>
                    <a:defRPr sz="1400" baseline="0">
                      <a:solidFill>
                        <a:schemeClr val="bg1"/>
                      </a:solidFill>
                    </a:defRPr>
                  </a:pPr>
                  <a:endParaRPr lang="ru-RU"/>
                </a:p>
              </c:txPr>
              <c:dLblPos val="bestFit"/>
              <c:showCatName val="1"/>
              <c:showPercent val="1"/>
            </c:dLbl>
            <c:dLbl>
              <c:idx val="3"/>
              <c:layout>
                <c:manualLayout>
                  <c:x val="7.5218722659667588E-3"/>
                  <c:y val="-5.4644297728817154E-2"/>
                </c:manualLayout>
              </c:layout>
              <c:dLblPos val="bestFit"/>
              <c:showPercent val="1"/>
            </c:dLbl>
            <c:dLbl>
              <c:idx val="4"/>
              <c:layout>
                <c:manualLayout>
                  <c:x val="-4.7744969378827684E-3"/>
                  <c:y val="-1.5827208059800129E-2"/>
                </c:manualLayout>
              </c:layout>
              <c:dLblPos val="bestFit"/>
              <c:showPercent val="1"/>
            </c:dLbl>
            <c:txPr>
              <a:bodyPr/>
              <a:lstStyle/>
              <a:p>
                <a:pPr>
                  <a:defRPr sz="1400"/>
                </a:pPr>
                <a:endParaRPr lang="ru-RU"/>
              </a:p>
            </c:txPr>
            <c:showPercent val="1"/>
            <c:showLeaderLines val="1"/>
          </c:dLbls>
          <c:cat>
            <c:strRef>
              <c:f>'Области_знания_весь период'!$A$3:$A$11</c:f>
              <c:strCache>
                <c:ptCount val="9"/>
                <c:pt idx="0">
                  <c:v>Физика</c:v>
                </c:pt>
                <c:pt idx="1">
                  <c:v>Химия</c:v>
                </c:pt>
                <c:pt idx="2">
                  <c:v>Биология</c:v>
                </c:pt>
                <c:pt idx="3">
                  <c:v>Инженерные науки</c:v>
                </c:pt>
                <c:pt idx="4">
                  <c:v>Нанонауки и материаловедение</c:v>
                </c:pt>
                <c:pt idx="5">
                  <c:v>Науки о Земле</c:v>
                </c:pt>
                <c:pt idx="6">
                  <c:v>Медицина</c:v>
                </c:pt>
                <c:pt idx="7">
                  <c:v>Науки об окружающей среде</c:v>
                </c:pt>
                <c:pt idx="8">
                  <c:v>Математика</c:v>
                </c:pt>
              </c:strCache>
            </c:strRef>
          </c:cat>
          <c:val>
            <c:numRef>
              <c:f>'Области_знания_весь период'!$B$3:$B$11</c:f>
              <c:numCache>
                <c:formatCode>General</c:formatCode>
                <c:ptCount val="9"/>
                <c:pt idx="0">
                  <c:v>853</c:v>
                </c:pt>
                <c:pt idx="1">
                  <c:v>392</c:v>
                </c:pt>
                <c:pt idx="2">
                  <c:v>304</c:v>
                </c:pt>
                <c:pt idx="3">
                  <c:v>142</c:v>
                </c:pt>
                <c:pt idx="4">
                  <c:v>117</c:v>
                </c:pt>
                <c:pt idx="5">
                  <c:v>61</c:v>
                </c:pt>
                <c:pt idx="6">
                  <c:v>57</c:v>
                </c:pt>
                <c:pt idx="7">
                  <c:v>33</c:v>
                </c:pt>
                <c:pt idx="8">
                  <c:v>27</c:v>
                </c:pt>
              </c:numCache>
            </c:numRef>
          </c:val>
        </c:ser>
        <c:firstSliceAng val="0"/>
      </c:pieChart>
      <c:spPr>
        <a:noFill/>
        <a:ln w="25400">
          <a:noFill/>
        </a:ln>
      </c:spPr>
    </c:plotArea>
    <c:legend>
      <c:legendPos val="r"/>
      <c:legendEntry>
        <c:idx val="0"/>
        <c:delete val="1"/>
      </c:legendEntry>
      <c:legendEntry>
        <c:idx val="1"/>
        <c:delete val="1"/>
      </c:legendEntry>
      <c:legendEntry>
        <c:idx val="2"/>
        <c:delete val="1"/>
      </c:legendEntry>
      <c:layout>
        <c:manualLayout>
          <c:xMode val="edge"/>
          <c:yMode val="edge"/>
          <c:x val="0.6962734033245852"/>
          <c:y val="3.4507784246838834E-2"/>
          <c:w val="0.30372659667541591"/>
          <c:h val="0.96549221575316113"/>
        </c:manualLayout>
      </c:layout>
      <c:txPr>
        <a:bodyPr/>
        <a:lstStyle/>
        <a:p>
          <a:pPr>
            <a:defRPr sz="1600"/>
          </a:pPr>
          <a:endParaRPr lang="ru-RU"/>
        </a:p>
      </c:txPr>
    </c:legend>
    <c:plotVisOnly val="1"/>
    <c:dispBlanksAs val="zero"/>
  </c:chart>
  <c:externalData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drawing1.xml><?xml version="1.0" encoding="utf-8"?>
<c:userShapes xmlns:c="http://schemas.openxmlformats.org/drawingml/2006/chart">
  <cdr:relSizeAnchor xmlns:cdr="http://schemas.openxmlformats.org/drawingml/2006/chartDrawing">
    <cdr:from>
      <cdr:x>0.37745</cdr:x>
      <cdr:y>0.6412</cdr:y>
    </cdr:from>
    <cdr:to>
      <cdr:x>0.92709</cdr:x>
      <cdr:y>0.71507</cdr:y>
    </cdr:to>
    <cdr:sp macro="" textlink="">
      <cdr:nvSpPr>
        <cdr:cNvPr id="2" name="TextBox 1"/>
        <cdr:cNvSpPr txBox="1"/>
      </cdr:nvSpPr>
      <cdr:spPr>
        <a:xfrm xmlns:a="http://schemas.openxmlformats.org/drawingml/2006/main">
          <a:off x="2818656" y="3124944"/>
          <a:ext cx="4104456" cy="36004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ru-RU" sz="1400" dirty="0">
              <a:latin typeface="Arial" pitchFamily="34" charset="0"/>
              <a:cs typeface="Arial" pitchFamily="34" charset="0"/>
            </a:rPr>
            <a:t>С</a:t>
          </a:r>
          <a:r>
            <a:rPr lang="ru-RU" sz="1400" dirty="0" smtClean="0">
              <a:latin typeface="Arial" pitchFamily="34" charset="0"/>
              <a:cs typeface="Arial" pitchFamily="34" charset="0"/>
            </a:rPr>
            <a:t>редний </a:t>
          </a:r>
          <a:r>
            <a:rPr lang="ru-RU" sz="1400" dirty="0">
              <a:latin typeface="Arial" pitchFamily="34" charset="0"/>
              <a:cs typeface="Arial" pitchFamily="34" charset="0"/>
            </a:rPr>
            <a:t>темп прироста </a:t>
          </a:r>
          <a:r>
            <a:rPr lang="en-US" sz="1400" dirty="0" smtClean="0">
              <a:latin typeface="Arial" pitchFamily="34" charset="0"/>
              <a:cs typeface="Arial" pitchFamily="34" charset="0"/>
            </a:rPr>
            <a:t> =  </a:t>
          </a:r>
          <a:r>
            <a:rPr lang="ru-RU" sz="1400" dirty="0" smtClean="0">
              <a:latin typeface="Arial" pitchFamily="34" charset="0"/>
              <a:cs typeface="Arial" pitchFamily="34" charset="0"/>
            </a:rPr>
            <a:t>9 </a:t>
          </a:r>
          <a:r>
            <a:rPr lang="ru-RU" sz="1400" dirty="0">
              <a:latin typeface="Arial" pitchFamily="34" charset="0"/>
              <a:cs typeface="Arial" pitchFamily="34" charset="0"/>
            </a:rPr>
            <a:t>% в год</a:t>
          </a:r>
        </a:p>
      </cdr:txBody>
    </cdr:sp>
  </cdr:relSizeAnchor>
  <cdr:relSizeAnchor xmlns:cdr="http://schemas.openxmlformats.org/drawingml/2006/chartDrawing">
    <cdr:from>
      <cdr:x>0.38709</cdr:x>
      <cdr:y>0.61164</cdr:y>
    </cdr:from>
    <cdr:to>
      <cdr:x>0.85959</cdr:x>
      <cdr:y>0.79927</cdr:y>
    </cdr:to>
    <cdr:sp macro="" textlink="">
      <cdr:nvSpPr>
        <cdr:cNvPr id="3" name="TextBox 2"/>
        <cdr:cNvSpPr txBox="1"/>
      </cdr:nvSpPr>
      <cdr:spPr>
        <a:xfrm xmlns:a="http://schemas.openxmlformats.org/drawingml/2006/main">
          <a:off x="2890664" y="2980928"/>
          <a:ext cx="3528392"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ru-RU"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0.35817</cdr:x>
      <cdr:y>0.59687</cdr:y>
    </cdr:from>
    <cdr:to>
      <cdr:x>0.84994</cdr:x>
      <cdr:y>0.7003</cdr:y>
    </cdr:to>
    <cdr:sp macro="" textlink="">
      <cdr:nvSpPr>
        <cdr:cNvPr id="2" name="Скругленный прямоугольник 1"/>
        <cdr:cNvSpPr/>
      </cdr:nvSpPr>
      <cdr:spPr>
        <a:xfrm xmlns:a="http://schemas.openxmlformats.org/drawingml/2006/main">
          <a:off x="2674640" y="2908920"/>
          <a:ext cx="3672408" cy="504056"/>
        </a:xfrm>
        <a:prstGeom xmlns:a="http://schemas.openxmlformats.org/drawingml/2006/main" prst="roundRect">
          <a:avLst>
            <a:gd name="adj" fmla="val 16667"/>
          </a:avLst>
        </a:prstGeom>
        <a:gradFill xmlns:a="http://schemas.openxmlformats.org/drawingml/2006/main">
          <a:gsLst>
            <a:gs pos="0">
              <a:schemeClr val="accent1">
                <a:tint val="35000"/>
                <a:satMod val="260000"/>
                <a:alpha val="35000"/>
              </a:schemeClr>
            </a:gs>
            <a:gs pos="30000">
              <a:schemeClr val="accent1">
                <a:tint val="38000"/>
                <a:satMod val="260000"/>
              </a:schemeClr>
            </a:gs>
            <a:gs pos="75000">
              <a:schemeClr val="accent1">
                <a:tint val="55000"/>
                <a:satMod val="255000"/>
              </a:schemeClr>
            </a:gs>
            <a:gs pos="100000">
              <a:schemeClr val="accent1">
                <a:tint val="70000"/>
                <a:satMod val="255000"/>
              </a:schemeClr>
            </a:gs>
          </a:gsLst>
        </a:gradFill>
      </cdr:spPr>
      <cdr:style>
        <a:lnRef xmlns:a="http://schemas.openxmlformats.org/drawingml/2006/main" idx="1">
          <a:schemeClr val="accent1"/>
        </a:lnRef>
        <a:fillRef xmlns:a="http://schemas.openxmlformats.org/drawingml/2006/main" idx="2">
          <a:schemeClr val="accent1"/>
        </a:fillRef>
        <a:effectRef xmlns:a="http://schemas.openxmlformats.org/drawingml/2006/main" idx="1">
          <a:schemeClr val="accent1"/>
        </a:effectRef>
        <a:fontRef xmlns:a="http://schemas.openxmlformats.org/drawingml/2006/main" idx="minor">
          <a:schemeClr val="dk1"/>
        </a:fontRef>
      </cdr:style>
      <cdr:txBody>
        <a:bodyPr xmlns:a="http://schemas.openxmlformats.org/drawingml/2006/main" vertOverflow="clip"/>
        <a:lstStyle xmlns:a="http://schemas.openxmlformats.org/drawingml/2006/main"/>
        <a:p xmlns:a="http://schemas.openxmlformats.org/drawingml/2006/main">
          <a:pPr algn="ctr"/>
          <a:r>
            <a:rPr lang="ru-RU" sz="1400" dirty="0" smtClean="0">
              <a:solidFill>
                <a:schemeClr val="dk1"/>
              </a:solidFill>
              <a:latin typeface="+mn-lt"/>
              <a:ea typeface="+mn-ea"/>
              <a:cs typeface="+mn-cs"/>
            </a:rPr>
            <a:t>Средний </a:t>
          </a:r>
          <a:r>
            <a:rPr lang="ru-RU" sz="1400" dirty="0">
              <a:solidFill>
                <a:schemeClr val="dk1"/>
              </a:solidFill>
              <a:latin typeface="+mn-lt"/>
              <a:ea typeface="+mn-ea"/>
              <a:cs typeface="+mn-cs"/>
            </a:rPr>
            <a:t>темп прироста </a:t>
          </a:r>
          <a:r>
            <a:rPr lang="ru-RU" sz="1400" dirty="0" smtClean="0">
              <a:solidFill>
                <a:schemeClr val="dk1"/>
              </a:solidFill>
              <a:latin typeface="+mn-lt"/>
              <a:ea typeface="+mn-ea"/>
              <a:cs typeface="+mn-cs"/>
            </a:rPr>
            <a:t>= </a:t>
          </a:r>
          <a:r>
            <a:rPr lang="ru-RU" sz="1400" dirty="0">
              <a:solidFill>
                <a:schemeClr val="dk1"/>
              </a:solidFill>
              <a:latin typeface="+mn-lt"/>
              <a:ea typeface="+mn-ea"/>
              <a:cs typeface="+mn-cs"/>
            </a:rPr>
            <a:t>9% в год</a:t>
          </a:r>
          <a:endParaRPr lang="ru-RU" sz="14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1FB03F57-05E2-4F19-BA05-07679491A436}" type="datetimeFigureOut">
              <a:rPr lang="ru-RU"/>
              <a:pPr>
                <a:defRPr/>
              </a:pPr>
              <a:t>27.06.2011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D209305A-F2DA-44C2-A17A-FA91294AD6D2}"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раз слайда 1"/>
          <p:cNvSpPr>
            <a:spLocks noGrp="1" noRot="1" noChangeAspect="1" noTextEdit="1"/>
          </p:cNvSpPr>
          <p:nvPr>
            <p:ph type="sldImg"/>
          </p:nvPr>
        </p:nvSpPr>
        <p:spPr bwMode="auto">
          <a:noFill/>
          <a:ln>
            <a:solidFill>
              <a:srgbClr val="000000"/>
            </a:solidFill>
            <a:miter lim="800000"/>
            <a:headEnd/>
            <a:tailEnd/>
          </a:ln>
        </p:spPr>
      </p:sp>
      <p:sp>
        <p:nvSpPr>
          <p:cNvPr id="22531"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22532"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7E9F071-8CCB-49E6-9EF5-AAD7C5E1EA37}" type="slidenum">
              <a:rPr lang="ru-RU"/>
              <a:pPr fontAlgn="base">
                <a:spcBef>
                  <a:spcPct val="0"/>
                </a:spcBef>
                <a:spcAft>
                  <a:spcPct val="0"/>
                </a:spcAft>
              </a:pPr>
              <a:t>1</a:t>
            </a:fld>
            <a:endParaRPr 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Образ слайда 1"/>
          <p:cNvSpPr>
            <a:spLocks noGrp="1" noRot="1" noChangeAspect="1" noTextEdit="1"/>
          </p:cNvSpPr>
          <p:nvPr>
            <p:ph type="sldImg"/>
          </p:nvPr>
        </p:nvSpPr>
        <p:spPr bwMode="auto">
          <a:noFill/>
          <a:ln>
            <a:solidFill>
              <a:srgbClr val="000000"/>
            </a:solidFill>
            <a:miter lim="800000"/>
            <a:headEnd/>
            <a:tailEnd/>
          </a:ln>
        </p:spPr>
      </p:sp>
      <p:sp>
        <p:nvSpPr>
          <p:cNvPr id="31747"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z="1200" kern="1200" smtClean="0">
                <a:solidFill>
                  <a:schemeClr val="tx1"/>
                </a:solidFill>
                <a:latin typeface="+mn-lt"/>
                <a:ea typeface="+mn-ea"/>
                <a:cs typeface="+mn-cs"/>
              </a:rPr>
              <a:t>	Проанализировав </a:t>
            </a:r>
            <a:r>
              <a:rPr lang="ru-RU" sz="1200" kern="1200" dirty="0" smtClean="0">
                <a:solidFill>
                  <a:schemeClr val="tx1"/>
                </a:solidFill>
                <a:latin typeface="+mn-lt"/>
                <a:ea typeface="+mn-ea"/>
                <a:cs typeface="+mn-cs"/>
              </a:rPr>
              <a:t>поток публикаций по каждой из научных областей отдельно, можно обнаружить, что среднее количество грантов в расчете на одну статью 2001-2010 гг. распределилось согласно данным, приведенным на этом слайде</a:t>
            </a:r>
            <a:endParaRPr lang="ru-RU" dirty="0" smtClean="0"/>
          </a:p>
        </p:txBody>
      </p:sp>
      <p:sp>
        <p:nvSpPr>
          <p:cNvPr id="31748"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460BFA5-AF69-45B4-863D-8DD5211D9D9E}" type="slidenum">
              <a:rPr lang="ru-RU"/>
              <a:pPr fontAlgn="base">
                <a:spcBef>
                  <a:spcPct val="0"/>
                </a:spcBef>
                <a:spcAft>
                  <a:spcPct val="0"/>
                </a:spcAft>
              </a:pPr>
              <a:t>10</a:t>
            </a:fld>
            <a:endParaRPr 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Образ слайда 1"/>
          <p:cNvSpPr>
            <a:spLocks noGrp="1" noRot="1" noChangeAspect="1" noTextEdit="1"/>
          </p:cNvSpPr>
          <p:nvPr>
            <p:ph type="sldImg"/>
          </p:nvPr>
        </p:nvSpPr>
        <p:spPr bwMode="auto">
          <a:noFill/>
          <a:ln>
            <a:solidFill>
              <a:srgbClr val="000000"/>
            </a:solidFill>
            <a:miter lim="800000"/>
            <a:headEnd/>
            <a:tailEnd/>
          </a:ln>
        </p:spPr>
      </p:sp>
      <p:sp>
        <p:nvSpPr>
          <p:cNvPr id="32771" name="Заметки 2"/>
          <p:cNvSpPr>
            <a:spLocks noGrp="1"/>
          </p:cNvSpPr>
          <p:nvPr>
            <p:ph type="body" idx="1"/>
          </p:nvPr>
        </p:nvSpPr>
        <p:spPr bwMode="auto">
          <a:noFill/>
        </p:spPr>
        <p:txBody>
          <a:bodyPr wrap="square" numCol="1" anchor="t" anchorCtr="0" compatLnSpc="1">
            <a:prstTxWarp prst="textNoShape">
              <a:avLst/>
            </a:prstTxWarp>
          </a:bodyPr>
          <a:lstStyle/>
          <a:p>
            <a:r>
              <a:rPr lang="ru-RU" sz="1200" kern="1200" dirty="0" smtClean="0">
                <a:solidFill>
                  <a:schemeClr val="tx1"/>
                </a:solidFill>
                <a:latin typeface="+mn-lt"/>
                <a:ea typeface="+mn-ea"/>
                <a:cs typeface="+mn-cs"/>
              </a:rPr>
              <a:t>Таким образом, проанализировав поток российско-белорусских публикаций в соответствии с системой </a:t>
            </a:r>
            <a:r>
              <a:rPr lang="ru-RU" sz="1200" kern="1200" dirty="0" err="1" smtClean="0">
                <a:solidFill>
                  <a:schemeClr val="tx1"/>
                </a:solidFill>
                <a:latin typeface="+mn-lt"/>
                <a:ea typeface="+mn-ea"/>
                <a:cs typeface="+mn-cs"/>
              </a:rPr>
              <a:t>библиометрических</a:t>
            </a:r>
            <a:r>
              <a:rPr lang="ru-RU" sz="1200" kern="1200" dirty="0" smtClean="0">
                <a:solidFill>
                  <a:schemeClr val="tx1"/>
                </a:solidFill>
                <a:latin typeface="+mn-lt"/>
                <a:ea typeface="+mn-ea"/>
                <a:cs typeface="+mn-cs"/>
              </a:rPr>
              <a:t> индикаторов, можно заключить, что:</a:t>
            </a:r>
          </a:p>
          <a:p>
            <a:pPr lvl="0"/>
            <a:r>
              <a:rPr lang="ru-RU" sz="1200" kern="1200" dirty="0" smtClean="0">
                <a:solidFill>
                  <a:schemeClr val="tx1"/>
                </a:solidFill>
                <a:latin typeface="+mn-lt"/>
                <a:ea typeface="+mn-ea"/>
                <a:cs typeface="+mn-cs"/>
              </a:rPr>
              <a:t>Совместная научная деятельность российских и белорусских ученых продолжает активно развиваться, что выражается в положительной динамике совместного документопотока.</a:t>
            </a:r>
          </a:p>
          <a:p>
            <a:pPr lvl="0"/>
            <a:r>
              <a:rPr lang="ru-RU" sz="1200" kern="1200" dirty="0" smtClean="0">
                <a:solidFill>
                  <a:schemeClr val="tx1"/>
                </a:solidFill>
                <a:latin typeface="+mn-lt"/>
                <a:ea typeface="+mn-ea"/>
                <a:cs typeface="+mn-cs"/>
              </a:rPr>
              <a:t>Большая часть изданий, в которых опубликовано максимальное количество российско-белорусских статей – российские журналы.</a:t>
            </a:r>
          </a:p>
          <a:p>
            <a:pPr lvl="0"/>
            <a:r>
              <a:rPr lang="ru-RU" sz="1200" kern="1200" dirty="0" smtClean="0">
                <a:solidFill>
                  <a:schemeClr val="tx1"/>
                </a:solidFill>
                <a:latin typeface="+mn-lt"/>
                <a:ea typeface="+mn-ea"/>
                <a:cs typeface="+mn-cs"/>
              </a:rPr>
              <a:t>Доля совместных публикаций в российских изданиях за исследуемый период заметно снизилась на фоне ее увеличения в зарубежных изданиях.</a:t>
            </a:r>
          </a:p>
          <a:p>
            <a:pPr lvl="0"/>
            <a:r>
              <a:rPr lang="ru-RU" sz="1200" kern="1200" dirty="0" smtClean="0">
                <a:solidFill>
                  <a:schemeClr val="tx1"/>
                </a:solidFill>
                <a:latin typeface="+mn-lt"/>
                <a:ea typeface="+mn-ea"/>
                <a:cs typeface="+mn-cs"/>
              </a:rPr>
              <a:t>В 2001-2010 гг. наблюдалась устойчивая тенденция роста величины среднего </a:t>
            </a:r>
            <a:r>
              <a:rPr lang="ru-RU" sz="1200" kern="1200" dirty="0" err="1" smtClean="0">
                <a:solidFill>
                  <a:schemeClr val="tx1"/>
                </a:solidFill>
                <a:latin typeface="+mn-lt"/>
                <a:ea typeface="+mn-ea"/>
                <a:cs typeface="+mn-cs"/>
              </a:rPr>
              <a:t>импакт-фактора</a:t>
            </a:r>
            <a:r>
              <a:rPr lang="ru-RU" sz="1200" kern="1200" dirty="0" smtClean="0">
                <a:solidFill>
                  <a:schemeClr val="tx1"/>
                </a:solidFill>
                <a:latin typeface="+mn-lt"/>
                <a:ea typeface="+mn-ea"/>
                <a:cs typeface="+mn-cs"/>
              </a:rPr>
              <a:t> изданий, в которых были опубликованы российско-белорусские статьи.</a:t>
            </a:r>
          </a:p>
          <a:p>
            <a:pPr>
              <a:spcBef>
                <a:spcPct val="0"/>
              </a:spcBef>
            </a:pPr>
            <a:endParaRPr lang="ru-RU" dirty="0" smtClean="0"/>
          </a:p>
        </p:txBody>
      </p:sp>
      <p:sp>
        <p:nvSpPr>
          <p:cNvPr id="32772"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F7200B8-809B-4FDD-A47E-9B04B041D585}" type="slidenum">
              <a:rPr lang="ru-RU"/>
              <a:pPr fontAlgn="base">
                <a:spcBef>
                  <a:spcPct val="0"/>
                </a:spcBef>
                <a:spcAft>
                  <a:spcPct val="0"/>
                </a:spcAft>
              </a:pPr>
              <a:t>11</a:t>
            </a:fld>
            <a:endParaRPr 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Образ слайда 1"/>
          <p:cNvSpPr>
            <a:spLocks noGrp="1" noRot="1" noChangeAspect="1" noTextEdit="1"/>
          </p:cNvSpPr>
          <p:nvPr>
            <p:ph type="sldImg"/>
          </p:nvPr>
        </p:nvSpPr>
        <p:spPr bwMode="auto">
          <a:noFill/>
          <a:ln>
            <a:solidFill>
              <a:srgbClr val="000000"/>
            </a:solidFill>
            <a:miter lim="800000"/>
            <a:headEnd/>
            <a:tailEnd/>
          </a:ln>
        </p:spPr>
      </p:sp>
      <p:sp>
        <p:nvSpPr>
          <p:cNvPr id="33795" name="Заметки 2"/>
          <p:cNvSpPr>
            <a:spLocks noGrp="1"/>
          </p:cNvSpPr>
          <p:nvPr>
            <p:ph type="body" idx="1"/>
          </p:nvPr>
        </p:nvSpPr>
        <p:spPr bwMode="auto">
          <a:noFill/>
        </p:spPr>
        <p:txBody>
          <a:bodyPr wrap="square" numCol="1" anchor="t" anchorCtr="0" compatLnSpc="1">
            <a:prstTxWarp prst="textNoShape">
              <a:avLst/>
            </a:prstTxWarp>
          </a:bodyPr>
          <a:lstStyle/>
          <a:p>
            <a:pPr lvl="0"/>
            <a:r>
              <a:rPr lang="ru-RU" sz="1200" kern="1200" dirty="0" smtClean="0">
                <a:solidFill>
                  <a:schemeClr val="tx1"/>
                </a:solidFill>
                <a:latin typeface="+mn-lt"/>
                <a:ea typeface="+mn-ea"/>
                <a:cs typeface="+mn-cs"/>
              </a:rPr>
              <a:t>Сформировалась устойчивая положительная динамика роста уровня цитируемости российско-белорусских публикаций.</a:t>
            </a:r>
          </a:p>
          <a:p>
            <a:pPr lvl="0"/>
            <a:r>
              <a:rPr lang="ru-RU" sz="1200" kern="1200" dirty="0" smtClean="0">
                <a:solidFill>
                  <a:schemeClr val="tx1"/>
                </a:solidFill>
                <a:latin typeface="+mn-lt"/>
                <a:ea typeface="+mn-ea"/>
                <a:cs typeface="+mn-cs"/>
              </a:rPr>
              <a:t>В 2001-2010 гг. стабильно увеличивалась доля публикаций, выполненных при участии различных фондов поддержки научных исследований, достигнув, в среднем, 60%. </a:t>
            </a:r>
          </a:p>
          <a:p>
            <a:pPr lvl="0"/>
            <a:r>
              <a:rPr lang="ru-RU" sz="1200" kern="1200" dirty="0" smtClean="0">
                <a:solidFill>
                  <a:schemeClr val="tx1"/>
                </a:solidFill>
                <a:latin typeface="+mn-lt"/>
                <a:ea typeface="+mn-ea"/>
                <a:cs typeface="+mn-cs"/>
              </a:rPr>
              <a:t>Наибольшую поддержку со стороны фондов поддержки научных исследований получили публикации по физике, химии и биологии.</a:t>
            </a:r>
          </a:p>
          <a:p>
            <a:pPr>
              <a:spcBef>
                <a:spcPct val="0"/>
              </a:spcBef>
            </a:pPr>
            <a:endParaRPr lang="ru-RU" dirty="0" smtClean="0"/>
          </a:p>
        </p:txBody>
      </p:sp>
      <p:sp>
        <p:nvSpPr>
          <p:cNvPr id="33796"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ED426BE-3A26-4B47-98F0-86B978B7D1D9}" type="slidenum">
              <a:rPr lang="ru-RU"/>
              <a:pPr fontAlgn="base">
                <a:spcBef>
                  <a:spcPct val="0"/>
                </a:spcBef>
                <a:spcAft>
                  <a:spcPct val="0"/>
                </a:spcAft>
              </a:pPr>
              <a:t>12</a:t>
            </a:fld>
            <a:endParaRPr 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Образ слайда 1"/>
          <p:cNvSpPr>
            <a:spLocks noGrp="1" noRot="1" noChangeAspect="1" noTextEdit="1"/>
          </p:cNvSpPr>
          <p:nvPr>
            <p:ph type="sldImg"/>
          </p:nvPr>
        </p:nvSpPr>
        <p:spPr bwMode="auto">
          <a:noFill/>
          <a:ln>
            <a:solidFill>
              <a:srgbClr val="000000"/>
            </a:solidFill>
            <a:miter lim="800000"/>
            <a:headEnd/>
            <a:tailEnd/>
          </a:ln>
        </p:spPr>
      </p:sp>
      <p:sp>
        <p:nvSpPr>
          <p:cNvPr id="34819"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34820"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263764-4381-4E7E-B2E8-24889F227FCD}" type="slidenum">
              <a:rPr lang="ru-RU"/>
              <a:pPr fontAlgn="base">
                <a:spcBef>
                  <a:spcPct val="0"/>
                </a:spcBef>
                <a:spcAft>
                  <a:spcPct val="0"/>
                </a:spcAft>
              </a:pPr>
              <a:t>13</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Образ слайда 1"/>
          <p:cNvSpPr>
            <a:spLocks noGrp="1" noRot="1" noChangeAspect="1" noTextEdit="1"/>
          </p:cNvSpPr>
          <p:nvPr>
            <p:ph type="sldImg"/>
          </p:nvPr>
        </p:nvSpPr>
        <p:spPr bwMode="auto">
          <a:noFill/>
          <a:ln>
            <a:solidFill>
              <a:srgbClr val="000000"/>
            </a:solidFill>
            <a:miter lim="800000"/>
            <a:headEnd/>
            <a:tailEnd/>
          </a:ln>
        </p:spPr>
      </p:sp>
      <p:sp>
        <p:nvSpPr>
          <p:cNvPr id="23555" name="Заметки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ru-RU" sz="1200" kern="1200" dirty="0" smtClean="0">
                <a:solidFill>
                  <a:schemeClr val="tx1"/>
                </a:solidFill>
                <a:latin typeface="+mn-lt"/>
                <a:ea typeface="+mn-ea"/>
                <a:cs typeface="+mn-cs"/>
              </a:rPr>
              <a:t>	В последние годы наметилась тенденция к увеличению количества совместных проектов между российскими учеными и их коллегами из стран ближнего зарубежья. Примером такого сотрудничества являются российско-белорусские исследования, результаты которых отражены в научных публикациях. Библиотекой по естественным наукам (отдел в Пущинском научном центре РАН) и Центральной научной библиотекой им. Я. Коласа НАН Беларуси уже на протяжении нескольких лет осуществляется мониторинг состояния и развития российско-белорусского научного сотрудничества.</a:t>
            </a:r>
            <a:r>
              <a:rPr lang="ru-RU" sz="1200" kern="1200" baseline="0" dirty="0" smtClean="0">
                <a:solidFill>
                  <a:schemeClr val="tx1"/>
                </a:solidFill>
                <a:latin typeface="+mn-lt"/>
                <a:ea typeface="+mn-ea"/>
                <a:cs typeface="+mn-cs"/>
              </a:rPr>
              <a:t> </a:t>
            </a:r>
            <a:r>
              <a:rPr lang="ru-RU" sz="1200" kern="1200" dirty="0" smtClean="0">
                <a:solidFill>
                  <a:schemeClr val="tx1"/>
                </a:solidFill>
                <a:latin typeface="+mn-lt"/>
                <a:ea typeface="+mn-ea"/>
                <a:cs typeface="+mn-cs"/>
              </a:rPr>
              <a:t>Нельзя не отметить тот факт, что интеграционные процессы идут на фоне увеличения финансовой составляющей научных разработок на основе грантов, включая совместные проекты, например: РФФИ-БРФФИ и РГНФ-БРФФИ. Поэтому основной задачей настоящего исследования явился анализ российско-белорусского документопотока в соответствии с разработанной системой </a:t>
            </a:r>
            <a:r>
              <a:rPr lang="ru-RU" sz="1200" kern="1200" dirty="0" err="1" smtClean="0">
                <a:solidFill>
                  <a:schemeClr val="tx1"/>
                </a:solidFill>
                <a:latin typeface="+mn-lt"/>
                <a:ea typeface="+mn-ea"/>
                <a:cs typeface="+mn-cs"/>
              </a:rPr>
              <a:t>библиометрических</a:t>
            </a:r>
            <a:r>
              <a:rPr lang="ru-RU" sz="1200" kern="1200" dirty="0" smtClean="0">
                <a:solidFill>
                  <a:schemeClr val="tx1"/>
                </a:solidFill>
                <a:latin typeface="+mn-lt"/>
                <a:ea typeface="+mn-ea"/>
                <a:cs typeface="+mn-cs"/>
              </a:rPr>
              <a:t> индикаторов для выявления вклада различных фондов в совместные научные исследования. </a:t>
            </a:r>
          </a:p>
          <a:p>
            <a:pPr>
              <a:spcBef>
                <a:spcPct val="0"/>
              </a:spcBef>
            </a:pPr>
            <a:r>
              <a:rPr lang="ru-RU" sz="1200" kern="1200" dirty="0" smtClean="0">
                <a:solidFill>
                  <a:schemeClr val="tx1"/>
                </a:solidFill>
                <a:latin typeface="+mn-lt"/>
                <a:ea typeface="+mn-ea"/>
                <a:cs typeface="+mn-cs"/>
              </a:rPr>
              <a:t>	Изучив динамику совместных российско-белорусских публикаций за период 2001-2010 гг. с помощью </a:t>
            </a:r>
            <a:r>
              <a:rPr lang="en-US" sz="1200" kern="1200" dirty="0" smtClean="0">
                <a:solidFill>
                  <a:schemeClr val="tx1"/>
                </a:solidFill>
                <a:latin typeface="+mn-lt"/>
                <a:ea typeface="+mn-ea"/>
                <a:cs typeface="+mn-cs"/>
              </a:rPr>
              <a:t>WOS</a:t>
            </a:r>
            <a:r>
              <a:rPr lang="ru-RU" sz="1200" kern="1200" dirty="0" smtClean="0">
                <a:solidFill>
                  <a:schemeClr val="tx1"/>
                </a:solidFill>
                <a:latin typeface="+mn-lt"/>
                <a:ea typeface="+mn-ea"/>
                <a:cs typeface="+mn-cs"/>
              </a:rPr>
              <a:t>, мы получили данные, представленные на этом слайде.</a:t>
            </a:r>
            <a:endParaRPr lang="ru-RU" dirty="0" smtClean="0"/>
          </a:p>
        </p:txBody>
      </p:sp>
      <p:sp>
        <p:nvSpPr>
          <p:cNvPr id="23556"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4605686-3480-4AAE-AAED-FF84D4610A9F}" type="slidenum">
              <a:rPr lang="ru-RU"/>
              <a:pPr fontAlgn="base">
                <a:spcBef>
                  <a:spcPct val="0"/>
                </a:spcBef>
                <a:spcAft>
                  <a:spcPct val="0"/>
                </a:spcAft>
              </a:pPr>
              <a:t>2</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Образ слайда 1"/>
          <p:cNvSpPr>
            <a:spLocks noGrp="1" noRot="1" noChangeAspect="1" noTextEdit="1"/>
          </p:cNvSpPr>
          <p:nvPr>
            <p:ph type="sldImg"/>
          </p:nvPr>
        </p:nvSpPr>
        <p:spPr bwMode="auto">
          <a:noFill/>
          <a:ln>
            <a:solidFill>
              <a:srgbClr val="000000"/>
            </a:solidFill>
            <a:miter lim="800000"/>
            <a:headEnd/>
            <a:tailEnd/>
          </a:ln>
        </p:spPr>
      </p:sp>
      <p:sp>
        <p:nvSpPr>
          <p:cNvPr id="24579" name="Заметки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ru-RU" sz="1200" kern="1200" dirty="0" smtClean="0">
                <a:solidFill>
                  <a:schemeClr val="tx1"/>
                </a:solidFill>
                <a:latin typeface="+mn-lt"/>
                <a:ea typeface="+mn-ea"/>
                <a:cs typeface="+mn-cs"/>
              </a:rPr>
              <a:t>	Частотное распределение выявленных публикаций по различным изданиям позволило определить источники, в которых было опубликовано наибольшее количество российско-белорусских статей. </a:t>
            </a:r>
          </a:p>
          <a:p>
            <a:pPr marL="0" marR="0" indent="0" algn="l" defTabSz="914400" rtl="0" eaLnBrk="1" fontAlgn="base" latinLnBrk="0" hangingPunct="1">
              <a:lnSpc>
                <a:spcPct val="100000"/>
              </a:lnSpc>
              <a:spcBef>
                <a:spcPct val="0"/>
              </a:spcBef>
              <a:spcAft>
                <a:spcPct val="0"/>
              </a:spcAft>
              <a:buClrTx/>
              <a:buSzTx/>
              <a:buFontTx/>
              <a:buNone/>
              <a:tabLst/>
              <a:defRPr/>
            </a:pPr>
            <a:r>
              <a:rPr lang="ru-RU" sz="1200" kern="1200" dirty="0" smtClean="0">
                <a:solidFill>
                  <a:schemeClr val="tx1"/>
                </a:solidFill>
                <a:latin typeface="+mn-lt"/>
                <a:ea typeface="+mn-ea"/>
                <a:cs typeface="+mn-cs"/>
              </a:rPr>
              <a:t>	</a:t>
            </a:r>
            <a:r>
              <a:rPr lang="ru-RU" sz="1200" kern="1200" dirty="0" err="1" smtClean="0">
                <a:solidFill>
                  <a:schemeClr val="tx1"/>
                </a:solidFill>
                <a:latin typeface="+mn-lt"/>
                <a:ea typeface="+mn-ea"/>
                <a:cs typeface="+mn-cs"/>
              </a:rPr>
              <a:t>Проранжировав</a:t>
            </a:r>
            <a:r>
              <a:rPr lang="ru-RU" sz="1200" kern="1200" dirty="0" smtClean="0">
                <a:solidFill>
                  <a:schemeClr val="tx1"/>
                </a:solidFill>
                <a:latin typeface="+mn-lt"/>
                <a:ea typeface="+mn-ea"/>
                <a:cs typeface="+mn-cs"/>
              </a:rPr>
              <a:t> публикации в соответствии с Законом </a:t>
            </a:r>
            <a:r>
              <a:rPr lang="ru-RU" sz="1200" kern="1200" dirty="0" err="1" smtClean="0">
                <a:solidFill>
                  <a:schemeClr val="tx1"/>
                </a:solidFill>
                <a:latin typeface="+mn-lt"/>
                <a:ea typeface="+mn-ea"/>
                <a:cs typeface="+mn-cs"/>
              </a:rPr>
              <a:t>Брэдфорда</a:t>
            </a:r>
            <a:r>
              <a:rPr lang="ru-RU" sz="1200" kern="1200" dirty="0" smtClean="0">
                <a:solidFill>
                  <a:schemeClr val="tx1"/>
                </a:solidFill>
                <a:latin typeface="+mn-lt"/>
                <a:ea typeface="+mn-ea"/>
                <a:cs typeface="+mn-cs"/>
              </a:rPr>
              <a:t>, было обнаружено, что треть всех российско-белорусских статей опубликована в 24 изданиях, причем большинство этих изданий – российские (представлены на слайде). В целом же, публикации распределились по 494 изданиям.</a:t>
            </a:r>
          </a:p>
          <a:p>
            <a:pPr>
              <a:spcBef>
                <a:spcPct val="0"/>
              </a:spcBef>
            </a:pPr>
            <a:endParaRPr lang="ru-RU" dirty="0" smtClean="0"/>
          </a:p>
        </p:txBody>
      </p:sp>
      <p:sp>
        <p:nvSpPr>
          <p:cNvPr id="24580"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BB9D489-87AF-4768-81E5-323B6A8722AC}" type="slidenum">
              <a:rPr lang="ru-RU"/>
              <a:pPr fontAlgn="base">
                <a:spcBef>
                  <a:spcPct val="0"/>
                </a:spcBef>
                <a:spcAft>
                  <a:spcPct val="0"/>
                </a:spcAft>
              </a:pPr>
              <a:t>3</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Образ слайда 1"/>
          <p:cNvSpPr>
            <a:spLocks noGrp="1" noRot="1" noChangeAspect="1" noTextEdit="1"/>
          </p:cNvSpPr>
          <p:nvPr>
            <p:ph type="sldImg"/>
          </p:nvPr>
        </p:nvSpPr>
        <p:spPr bwMode="auto">
          <a:noFill/>
          <a:ln>
            <a:solidFill>
              <a:srgbClr val="000000"/>
            </a:solidFill>
            <a:miter lim="800000"/>
            <a:headEnd/>
            <a:tailEnd/>
          </a:ln>
        </p:spPr>
      </p:sp>
      <p:sp>
        <p:nvSpPr>
          <p:cNvPr id="25603"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z="1200" kern="1200" dirty="0" smtClean="0">
                <a:solidFill>
                  <a:schemeClr val="tx1"/>
                </a:solidFill>
                <a:latin typeface="+mn-lt"/>
                <a:ea typeface="+mn-ea"/>
                <a:cs typeface="+mn-cs"/>
              </a:rPr>
              <a:t>	Определив динамику изменения величины долей совместных публикаций в российских и зарубежных изданиях за период 2001-2010 гг., мы получили данные, представленные на этом слайде.</a:t>
            </a:r>
          </a:p>
          <a:p>
            <a:pPr>
              <a:spcBef>
                <a:spcPct val="0"/>
              </a:spcBef>
            </a:pPr>
            <a:r>
              <a:rPr lang="ru-RU" sz="1200" kern="1200" dirty="0" smtClean="0">
                <a:solidFill>
                  <a:schemeClr val="tx1"/>
                </a:solidFill>
                <a:latin typeface="+mn-lt"/>
                <a:ea typeface="+mn-ea"/>
                <a:cs typeface="+mn-cs"/>
              </a:rPr>
              <a:t>	Доля совместных публикаций в российских изданиях заметно снизилась и ее средний темп прироста составил 1,6 %. Однако, это снижение проходило на фоне увеличения доли публикаций в зарубежных изданиях, чей средний темп прироста составил 6,7 %.</a:t>
            </a:r>
            <a:endParaRPr lang="ru-RU" dirty="0" smtClean="0"/>
          </a:p>
        </p:txBody>
      </p:sp>
      <p:sp>
        <p:nvSpPr>
          <p:cNvPr id="25604"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9CF5742-D833-4F9F-B602-83CCAD8E22F3}" type="slidenum">
              <a:rPr lang="ru-RU"/>
              <a:pPr fontAlgn="base">
                <a:spcBef>
                  <a:spcPct val="0"/>
                </a:spcBef>
                <a:spcAft>
                  <a:spcPct val="0"/>
                </a:spcAft>
              </a:pPr>
              <a:t>4</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Образ слайда 1"/>
          <p:cNvSpPr>
            <a:spLocks noGrp="1" noRot="1" noChangeAspect="1" noTextEdit="1"/>
          </p:cNvSpPr>
          <p:nvPr>
            <p:ph type="sldImg"/>
          </p:nvPr>
        </p:nvSpPr>
        <p:spPr bwMode="auto">
          <a:noFill/>
          <a:ln>
            <a:solidFill>
              <a:srgbClr val="000000"/>
            </a:solidFill>
            <a:miter lim="800000"/>
            <a:headEnd/>
            <a:tailEnd/>
          </a:ln>
        </p:spPr>
      </p:sp>
      <p:sp>
        <p:nvSpPr>
          <p:cNvPr id="26627"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z="1200" kern="1200" dirty="0" smtClean="0">
                <a:solidFill>
                  <a:schemeClr val="tx1"/>
                </a:solidFill>
                <a:latin typeface="+mn-lt"/>
                <a:ea typeface="+mn-ea"/>
                <a:cs typeface="+mn-cs"/>
              </a:rPr>
              <a:t>	Увеличение доли российско-белорусских публикаций в зарубежных изданиях отразилось на показателе суммарного </a:t>
            </a:r>
            <a:r>
              <a:rPr lang="ru-RU" sz="1200" kern="1200" dirty="0" err="1" smtClean="0">
                <a:solidFill>
                  <a:schemeClr val="tx1"/>
                </a:solidFill>
                <a:latin typeface="+mn-lt"/>
                <a:ea typeface="+mn-ea"/>
                <a:cs typeface="+mn-cs"/>
              </a:rPr>
              <a:t>импакт-фактора</a:t>
            </a:r>
            <a:r>
              <a:rPr lang="ru-RU" sz="1200" kern="1200" dirty="0" smtClean="0">
                <a:solidFill>
                  <a:schemeClr val="tx1"/>
                </a:solidFill>
                <a:latin typeface="+mn-lt"/>
                <a:ea typeface="+mn-ea"/>
                <a:cs typeface="+mn-cs"/>
              </a:rPr>
              <a:t>, динамика изменения средней величины которого в 2001-2010 гг. представлена на этом слайде</a:t>
            </a:r>
            <a:endParaRPr lang="ru-RU" dirty="0" smtClean="0"/>
          </a:p>
        </p:txBody>
      </p:sp>
      <p:sp>
        <p:nvSpPr>
          <p:cNvPr id="26628"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97B081C-F194-417F-906A-15F849F6A32F}" type="slidenum">
              <a:rPr lang="ru-RU"/>
              <a:pPr fontAlgn="base">
                <a:spcBef>
                  <a:spcPct val="0"/>
                </a:spcBef>
                <a:spcAft>
                  <a:spcPct val="0"/>
                </a:spcAft>
              </a:pPr>
              <a:t>5</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Образ слайда 1"/>
          <p:cNvSpPr>
            <a:spLocks noGrp="1" noRot="1" noChangeAspect="1" noTextEdit="1"/>
          </p:cNvSpPr>
          <p:nvPr>
            <p:ph type="sldImg"/>
          </p:nvPr>
        </p:nvSpPr>
        <p:spPr bwMode="auto">
          <a:noFill/>
          <a:ln>
            <a:solidFill>
              <a:srgbClr val="000000"/>
            </a:solidFill>
            <a:miter lim="800000"/>
            <a:headEnd/>
            <a:tailEnd/>
          </a:ln>
        </p:spPr>
      </p:sp>
      <p:sp>
        <p:nvSpPr>
          <p:cNvPr id="27651" name="Заметки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ru-RU" sz="1200" kern="1200" dirty="0" smtClean="0">
                <a:solidFill>
                  <a:schemeClr val="tx1"/>
                </a:solidFill>
                <a:latin typeface="+mn-lt"/>
                <a:ea typeface="+mn-ea"/>
                <a:cs typeface="+mn-cs"/>
              </a:rPr>
              <a:t>	Показатели </a:t>
            </a:r>
            <a:r>
              <a:rPr lang="ru-RU" sz="1200" kern="1200" dirty="0" err="1" smtClean="0">
                <a:solidFill>
                  <a:schemeClr val="tx1"/>
                </a:solidFill>
                <a:latin typeface="+mn-lt"/>
                <a:ea typeface="+mn-ea"/>
                <a:cs typeface="+mn-cs"/>
              </a:rPr>
              <a:t>импакт-факторов</a:t>
            </a:r>
            <a:r>
              <a:rPr lang="ru-RU" sz="1200" kern="1200" dirty="0" smtClean="0">
                <a:solidFill>
                  <a:schemeClr val="tx1"/>
                </a:solidFill>
                <a:latin typeface="+mn-lt"/>
                <a:ea typeface="+mn-ea"/>
                <a:cs typeface="+mn-cs"/>
              </a:rPr>
              <a:t> изданий не могут не влиять на последующую цитируемость статей, опубликованных в них. Проанализировав поток публикаций по уровню их цитируемости, мы получили данные, представленные на</a:t>
            </a:r>
            <a:r>
              <a:rPr lang="ru-RU" dirty="0" smtClean="0"/>
              <a:t> этом слайде. </a:t>
            </a:r>
          </a:p>
          <a:p>
            <a:pPr marL="0" marR="0" indent="0" algn="l" defTabSz="914400" rtl="0" eaLnBrk="1" fontAlgn="base" latinLnBrk="0" hangingPunct="1">
              <a:lnSpc>
                <a:spcPct val="100000"/>
              </a:lnSpc>
              <a:spcBef>
                <a:spcPct val="0"/>
              </a:spcBef>
              <a:spcAft>
                <a:spcPct val="0"/>
              </a:spcAft>
              <a:buClrTx/>
              <a:buSzTx/>
              <a:buFontTx/>
              <a:buNone/>
              <a:tabLst/>
              <a:defRPr/>
            </a:pPr>
            <a:r>
              <a:rPr lang="ru-RU" sz="1200" kern="1200" dirty="0" smtClean="0">
                <a:solidFill>
                  <a:schemeClr val="tx1"/>
                </a:solidFill>
                <a:latin typeface="+mn-lt"/>
                <a:ea typeface="+mn-ea"/>
                <a:cs typeface="+mn-cs"/>
              </a:rPr>
              <a:t>	Уровень цитируемости определялся отношением средней цитируемости одной российско-белорусской публикации за определенный год к среднемировым аналогичным показателям по данным </a:t>
            </a:r>
            <a:r>
              <a:rPr lang="en-US" sz="1200" kern="1200" dirty="0" smtClean="0">
                <a:solidFill>
                  <a:schemeClr val="tx1"/>
                </a:solidFill>
                <a:latin typeface="+mn-lt"/>
                <a:ea typeface="+mn-ea"/>
                <a:cs typeface="+mn-cs"/>
              </a:rPr>
              <a:t>Essential Science </a:t>
            </a:r>
            <a:r>
              <a:rPr lang="en-US" sz="1200" kern="1200" dirty="0" err="1" smtClean="0">
                <a:solidFill>
                  <a:schemeClr val="tx1"/>
                </a:solidFill>
                <a:latin typeface="+mn-lt"/>
                <a:ea typeface="+mn-ea"/>
                <a:cs typeface="+mn-cs"/>
              </a:rPr>
              <a:t>Ind</a:t>
            </a:r>
            <a:r>
              <a:rPr lang="ru-RU"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Thomson Reuters</a:t>
            </a:r>
            <a:r>
              <a:rPr lang="ru-RU" sz="1200" kern="1200" dirty="0" smtClean="0">
                <a:solidFill>
                  <a:schemeClr val="tx1"/>
                </a:solidFill>
                <a:latin typeface="+mn-lt"/>
                <a:ea typeface="+mn-ea"/>
                <a:cs typeface="+mn-cs"/>
              </a:rPr>
              <a:t>), умноженным на 100 % </a:t>
            </a:r>
            <a:r>
              <a:rPr lang="en-US" sz="1200" kern="1200" dirty="0" smtClean="0">
                <a:solidFill>
                  <a:schemeClr val="tx1"/>
                </a:solidFill>
                <a:latin typeface="+mn-lt"/>
                <a:ea typeface="+mn-ea"/>
                <a:cs typeface="+mn-cs"/>
              </a:rPr>
              <a:t>(</a:t>
            </a:r>
            <a:r>
              <a:rPr lang="ru-RU" sz="1200" kern="1200" dirty="0" smtClean="0">
                <a:solidFill>
                  <a:schemeClr val="tx1"/>
                </a:solidFill>
                <a:latin typeface="+mn-lt"/>
                <a:ea typeface="+mn-ea"/>
                <a:cs typeface="+mn-cs"/>
              </a:rPr>
              <a:t>по состоянию на 01.03.2011 г.</a:t>
            </a:r>
            <a:r>
              <a:rPr lang="en-US" sz="1200" kern="1200" dirty="0" smtClean="0">
                <a:solidFill>
                  <a:schemeClr val="tx1"/>
                </a:solidFill>
                <a:latin typeface="+mn-lt"/>
                <a:ea typeface="+mn-ea"/>
                <a:cs typeface="+mn-cs"/>
              </a:rPr>
              <a:t>) [</a:t>
            </a:r>
            <a:r>
              <a:rPr lang="ru-RU" sz="1200" kern="1200" dirty="0" smtClean="0">
                <a:solidFill>
                  <a:schemeClr val="tx1"/>
                </a:solidFill>
                <a:latin typeface="+mn-lt"/>
                <a:ea typeface="+mn-ea"/>
                <a:cs typeface="+mn-cs"/>
              </a:rPr>
              <a:t>3</a:t>
            </a:r>
            <a:r>
              <a:rPr lang="en-US" sz="1200" kern="1200" dirty="0" smtClean="0">
                <a:solidFill>
                  <a:schemeClr val="tx1"/>
                </a:solidFill>
                <a:latin typeface="+mn-lt"/>
                <a:ea typeface="+mn-ea"/>
                <a:cs typeface="+mn-cs"/>
              </a:rPr>
              <a:t>] </a:t>
            </a:r>
            <a:r>
              <a:rPr lang="ru-RU" sz="1200" kern="1200" dirty="0" smtClean="0">
                <a:solidFill>
                  <a:schemeClr val="tx1"/>
                </a:solidFill>
                <a:latin typeface="+mn-lt"/>
                <a:ea typeface="+mn-ea"/>
                <a:cs typeface="+mn-cs"/>
              </a:rPr>
              <a:t>.</a:t>
            </a:r>
          </a:p>
          <a:p>
            <a:pPr>
              <a:spcBef>
                <a:spcPct val="0"/>
              </a:spcBef>
            </a:pPr>
            <a:endParaRPr lang="ru-RU" dirty="0" smtClean="0"/>
          </a:p>
        </p:txBody>
      </p:sp>
      <p:sp>
        <p:nvSpPr>
          <p:cNvPr id="27652"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1841BB3-639B-47AC-B1FA-0A05CC733D65}" type="slidenum">
              <a:rPr lang="ru-RU"/>
              <a:pPr fontAlgn="base">
                <a:spcBef>
                  <a:spcPct val="0"/>
                </a:spcBef>
                <a:spcAft>
                  <a:spcPct val="0"/>
                </a:spcAft>
              </a:pPr>
              <a:t>6</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Образ слайда 1"/>
          <p:cNvSpPr>
            <a:spLocks noGrp="1" noRot="1" noChangeAspect="1" noTextEdit="1"/>
          </p:cNvSpPr>
          <p:nvPr>
            <p:ph type="sldImg"/>
          </p:nvPr>
        </p:nvSpPr>
        <p:spPr bwMode="auto">
          <a:noFill/>
          <a:ln>
            <a:solidFill>
              <a:srgbClr val="000000"/>
            </a:solidFill>
            <a:miter lim="800000"/>
            <a:headEnd/>
            <a:tailEnd/>
          </a:ln>
        </p:spPr>
      </p:sp>
      <p:sp>
        <p:nvSpPr>
          <p:cNvPr id="28675" name="Заметки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ru-RU" sz="1200" kern="1200" dirty="0" smtClean="0">
                <a:solidFill>
                  <a:schemeClr val="tx1"/>
                </a:solidFill>
                <a:latin typeface="+mn-lt"/>
                <a:ea typeface="+mn-ea"/>
                <a:cs typeface="+mn-cs"/>
              </a:rPr>
              <a:t>	Развитие науки напрямую связано с ее финансированием. В последние годы все большее количество средств, выделяемых разными государствами на эту сферу, поступает посредством грантов на проведение тех, или иных научных разработок. Поэтому важным направлением нашей работы являлся анализ долей участия различных фондов поддержки науки в проведении исследований. Для этого нами был исследован массив совместных российско-белорусских публикаций за 2001-2010 гг. на предмет содержащихся в них сведениях о финансировании со стороны российских и зарубежных фондов.</a:t>
            </a:r>
          </a:p>
          <a:p>
            <a:pPr marL="0" marR="0" indent="0" algn="l" defTabSz="914400" rtl="0" eaLnBrk="1" fontAlgn="base" latinLnBrk="0" hangingPunct="1">
              <a:lnSpc>
                <a:spcPct val="100000"/>
              </a:lnSpc>
              <a:spcBef>
                <a:spcPct val="0"/>
              </a:spcBef>
              <a:spcAft>
                <a:spcPct val="0"/>
              </a:spcAft>
              <a:buClrTx/>
              <a:buSzTx/>
              <a:buFontTx/>
              <a:buNone/>
              <a:tabLst/>
              <a:defRPr/>
            </a:pPr>
            <a:r>
              <a:rPr lang="ru-RU" sz="1200" kern="1200" dirty="0" smtClean="0">
                <a:solidFill>
                  <a:schemeClr val="tx1"/>
                </a:solidFill>
                <a:latin typeface="+mn-lt"/>
                <a:ea typeface="+mn-ea"/>
                <a:cs typeface="+mn-cs"/>
              </a:rPr>
              <a:t> 	Публикации 2001-2007 гг. просматривались нами “</a:t>
            </a:r>
            <a:r>
              <a:rPr lang="ru-RU" sz="1200" kern="1200" dirty="0" err="1" smtClean="0">
                <a:solidFill>
                  <a:schemeClr val="tx1"/>
                </a:solidFill>
                <a:latin typeface="+mn-lt"/>
                <a:ea typeface="+mn-ea"/>
                <a:cs typeface="+mn-cs"/>
              </a:rPr>
              <a:t>de</a:t>
            </a:r>
            <a:r>
              <a:rPr lang="ru-RU" sz="1200" kern="1200" dirty="0" smtClean="0">
                <a:solidFill>
                  <a:schemeClr val="tx1"/>
                </a:solidFill>
                <a:latin typeface="+mn-lt"/>
                <a:ea typeface="+mn-ea"/>
                <a:cs typeface="+mn-cs"/>
              </a:rPr>
              <a:t> </a:t>
            </a:r>
            <a:r>
              <a:rPr lang="ru-RU" sz="1200" kern="1200" dirty="0" err="1" smtClean="0">
                <a:solidFill>
                  <a:schemeClr val="tx1"/>
                </a:solidFill>
                <a:latin typeface="+mn-lt"/>
                <a:ea typeface="+mn-ea"/>
                <a:cs typeface="+mn-cs"/>
              </a:rPr>
              <a:t>visu</a:t>
            </a:r>
            <a:r>
              <a:rPr lang="ru-RU" sz="1200" kern="1200" dirty="0" smtClean="0">
                <a:solidFill>
                  <a:schemeClr val="tx1"/>
                </a:solidFill>
                <a:latin typeface="+mn-lt"/>
                <a:ea typeface="+mn-ea"/>
                <a:cs typeface="+mn-cs"/>
              </a:rPr>
              <a:t>”, а сведения за 2008-2010 гг. были собраны с помощью WOS.</a:t>
            </a:r>
          </a:p>
          <a:p>
            <a:pPr marL="0" marR="0" indent="0" algn="l" defTabSz="914400" rtl="0" eaLnBrk="1" fontAlgn="base" latinLnBrk="0" hangingPunct="1">
              <a:lnSpc>
                <a:spcPct val="100000"/>
              </a:lnSpc>
              <a:spcBef>
                <a:spcPct val="0"/>
              </a:spcBef>
              <a:spcAft>
                <a:spcPct val="0"/>
              </a:spcAft>
              <a:buClrTx/>
              <a:buSzTx/>
              <a:buFontTx/>
              <a:buNone/>
              <a:tabLst/>
              <a:defRPr/>
            </a:pPr>
            <a:r>
              <a:rPr lang="ru-RU" sz="1200" kern="1200" dirty="0" smtClean="0">
                <a:solidFill>
                  <a:schemeClr val="tx1"/>
                </a:solidFill>
                <a:latin typeface="+mn-lt"/>
                <a:ea typeface="+mn-ea"/>
                <a:cs typeface="+mn-cs"/>
              </a:rPr>
              <a:t>	Принимая во внимание данные, представленные на этом слайде, можно заметить, что в последние годы наблюдалось увеличение доли публикаций, выполненных при участии различных фондов поддержки научных исследований: средний темп прироста составил 6%. При этом наибольшая доля таких публикаций приходилась на 2007 г. (73 %), а наименьшая – на 2001 г. (35 %). Если рассматривать весь период в целом, то мы можем увидеть, что доля публикаций, выполненных на средства грантов, составила 59 % от всего массива. </a:t>
            </a:r>
          </a:p>
          <a:p>
            <a:pPr marL="0" marR="0" indent="0" algn="l" defTabSz="914400" rtl="0" eaLnBrk="1" fontAlgn="base" latinLnBrk="0" hangingPunct="1">
              <a:lnSpc>
                <a:spcPct val="100000"/>
              </a:lnSpc>
              <a:spcBef>
                <a:spcPct val="0"/>
              </a:spcBef>
              <a:spcAft>
                <a:spcPct val="0"/>
              </a:spcAft>
              <a:buClrTx/>
              <a:buSzTx/>
              <a:buFontTx/>
              <a:buNone/>
              <a:tabLst/>
              <a:defRPr/>
            </a:pPr>
            <a:endParaRPr lang="ru-RU" sz="1200" kern="1200" dirty="0" smtClean="0">
              <a:solidFill>
                <a:schemeClr val="tx1"/>
              </a:solidFill>
              <a:latin typeface="+mn-lt"/>
              <a:ea typeface="+mn-ea"/>
              <a:cs typeface="+mn-cs"/>
            </a:endParaRPr>
          </a:p>
          <a:p>
            <a:pPr>
              <a:spcBef>
                <a:spcPct val="0"/>
              </a:spcBef>
            </a:pPr>
            <a:endParaRPr lang="ru-RU" dirty="0" smtClean="0"/>
          </a:p>
        </p:txBody>
      </p:sp>
      <p:sp>
        <p:nvSpPr>
          <p:cNvPr id="28676"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91F6FAA-8A70-4C22-95CD-4F94B10C3134}" type="slidenum">
              <a:rPr lang="ru-RU"/>
              <a:pPr fontAlgn="base">
                <a:spcBef>
                  <a:spcPct val="0"/>
                </a:spcBef>
                <a:spcAft>
                  <a:spcPct val="0"/>
                </a:spcAft>
              </a:pPr>
              <a:t>7</a:t>
            </a:fld>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Образ слайда 1"/>
          <p:cNvSpPr>
            <a:spLocks noGrp="1" noRot="1" noChangeAspect="1" noTextEdit="1"/>
          </p:cNvSpPr>
          <p:nvPr>
            <p:ph type="sldImg"/>
          </p:nvPr>
        </p:nvSpPr>
        <p:spPr bwMode="auto">
          <a:noFill/>
          <a:ln>
            <a:solidFill>
              <a:srgbClr val="000000"/>
            </a:solidFill>
            <a:miter lim="800000"/>
            <a:headEnd/>
            <a:tailEnd/>
          </a:ln>
        </p:spPr>
      </p:sp>
      <p:sp>
        <p:nvSpPr>
          <p:cNvPr id="29699"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z="1200" kern="1200" dirty="0" smtClean="0">
                <a:solidFill>
                  <a:schemeClr val="tx1"/>
                </a:solidFill>
                <a:latin typeface="+mn-lt"/>
                <a:ea typeface="+mn-ea"/>
                <a:cs typeface="+mn-cs"/>
              </a:rPr>
              <a:t>	Данные о том, как распределились сведения о финансовой поддержке со стороны различных фондов в российско-белорусских публикациях, представлены на этом слайде.</a:t>
            </a:r>
          </a:p>
          <a:p>
            <a:pPr marL="0" marR="0" indent="0" algn="l" defTabSz="914400" rtl="0" eaLnBrk="1" fontAlgn="base" latinLnBrk="0" hangingPunct="1">
              <a:lnSpc>
                <a:spcPct val="100000"/>
              </a:lnSpc>
              <a:spcBef>
                <a:spcPct val="0"/>
              </a:spcBef>
              <a:spcAft>
                <a:spcPct val="0"/>
              </a:spcAft>
              <a:buClrTx/>
              <a:buSzTx/>
              <a:buFontTx/>
              <a:buNone/>
              <a:tabLst/>
              <a:defRPr/>
            </a:pPr>
            <a:r>
              <a:rPr lang="ru-RU" sz="1200" kern="1200" dirty="0" smtClean="0">
                <a:solidFill>
                  <a:schemeClr val="tx1"/>
                </a:solidFill>
                <a:latin typeface="+mn-lt"/>
                <a:ea typeface="+mn-ea"/>
                <a:cs typeface="+mn-cs"/>
              </a:rPr>
              <a:t>	Исходя их данных, представленных на слайде, можно обнаружить, что средняя доля публикаций, выполненных при участии: РФФИ составляет 28 %; БРФФИ – 10,4%; РФФИ-БРФФИ (совместные проекты) – 8,5 %; ИНТАС – 8,2 %; Программ Президиума РАН – 6,7%; других организаций – 38,2 %.</a:t>
            </a:r>
          </a:p>
          <a:p>
            <a:pPr>
              <a:spcBef>
                <a:spcPct val="0"/>
              </a:spcBef>
            </a:pPr>
            <a:endParaRPr lang="ru-RU" dirty="0" smtClean="0"/>
          </a:p>
        </p:txBody>
      </p:sp>
      <p:sp>
        <p:nvSpPr>
          <p:cNvPr id="29700"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9F01155-2E8D-465A-A253-A67CA2A63B42}" type="slidenum">
              <a:rPr lang="ru-RU"/>
              <a:pPr fontAlgn="base">
                <a:spcBef>
                  <a:spcPct val="0"/>
                </a:spcBef>
                <a:spcAft>
                  <a:spcPct val="0"/>
                </a:spcAft>
              </a:pPr>
              <a:t>8</a:t>
            </a:fld>
            <a:endParaRPr 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Образ слайда 1"/>
          <p:cNvSpPr>
            <a:spLocks noGrp="1" noRot="1" noChangeAspect="1" noTextEdit="1"/>
          </p:cNvSpPr>
          <p:nvPr>
            <p:ph type="sldImg"/>
          </p:nvPr>
        </p:nvSpPr>
        <p:spPr bwMode="auto">
          <a:noFill/>
          <a:ln>
            <a:solidFill>
              <a:srgbClr val="000000"/>
            </a:solidFill>
            <a:miter lim="800000"/>
            <a:headEnd/>
            <a:tailEnd/>
          </a:ln>
        </p:spPr>
      </p:sp>
      <p:sp>
        <p:nvSpPr>
          <p:cNvPr id="30723"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ru-RU" sz="1200" kern="1200" dirty="0" smtClean="0">
                <a:solidFill>
                  <a:schemeClr val="tx1"/>
                </a:solidFill>
                <a:latin typeface="+mn-lt"/>
                <a:ea typeface="+mn-ea"/>
                <a:cs typeface="+mn-cs"/>
              </a:rPr>
              <a:t>	Проанализировав поток публикаций 2001-2010 гг., выполненных на средства различных фондов, в соответствии с их тематикой, нами были получены результаты, представленные на этом слайде.</a:t>
            </a:r>
          </a:p>
          <a:p>
            <a:pPr>
              <a:spcBef>
                <a:spcPct val="0"/>
              </a:spcBef>
            </a:pPr>
            <a:r>
              <a:rPr lang="ru-RU" sz="1200" kern="1200" dirty="0" smtClean="0">
                <a:solidFill>
                  <a:schemeClr val="tx1"/>
                </a:solidFill>
                <a:latin typeface="+mn-lt"/>
                <a:ea typeface="+mn-ea"/>
                <a:cs typeface="+mn-cs"/>
              </a:rPr>
              <a:t>	На слайде показано, что больше всего публикаций, поддержанных грантами, было по физике (43 %), химии (20 %) и биологии (15 %). Однако это объясняется, прежде всего, тем, что российско-белорусское научное сотрудничество наиболее активно ведется именно в этих областях и общее количество публикаций по этим наукам заметно превалирует над остальными</a:t>
            </a:r>
            <a:endParaRPr lang="ru-RU" dirty="0" smtClean="0"/>
          </a:p>
        </p:txBody>
      </p:sp>
      <p:sp>
        <p:nvSpPr>
          <p:cNvPr id="30724"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5137962-9C83-4DDC-845E-ACD0906D10DE}" type="slidenum">
              <a:rPr lang="ru-RU"/>
              <a:pPr fontAlgn="base">
                <a:spcBef>
                  <a:spcPct val="0"/>
                </a:spcBef>
                <a:spcAft>
                  <a:spcPct val="0"/>
                </a:spcAft>
              </a:pPr>
              <a:t>9</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оугольник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Прямая соединительная линия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Прямая соединительная линия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Прямая соединительная линия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Прямая соединительная линия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4" name="Прямая соединительная линия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5" name="Прямая соединительная линия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6" name="Прямоугольник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Овал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Овал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Овал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Овал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Овал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Заголовок 7"/>
          <p:cNvSpPr>
            <a:spLocks noGrp="1"/>
          </p:cNvSpPr>
          <p:nvPr>
            <p:ph type="ctrTitle"/>
          </p:nvPr>
        </p:nvSpPr>
        <p:spPr>
          <a:xfrm>
            <a:off x="2286000" y="3124200"/>
            <a:ext cx="6172200" cy="1894362"/>
          </a:xfrm>
        </p:spPr>
        <p:txBody>
          <a:bodyPr/>
          <a:lstStyle>
            <a:lvl1pPr>
              <a:defRPr b="1"/>
            </a:lvl1pPr>
          </a:lstStyle>
          <a:p>
            <a:r>
              <a:rPr lang="ru-RU" smtClean="0"/>
              <a:t>Образец заголовка</a:t>
            </a:r>
            <a:endParaRPr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22" name="Дата 27"/>
          <p:cNvSpPr>
            <a:spLocks noGrp="1"/>
          </p:cNvSpPr>
          <p:nvPr>
            <p:ph type="dt" sz="half" idx="10"/>
          </p:nvPr>
        </p:nvSpPr>
        <p:spPr bwMode="auto">
          <a:xfrm rot="5400000">
            <a:off x="7764463" y="1174750"/>
            <a:ext cx="2286000" cy="381000"/>
          </a:xfrm>
        </p:spPr>
        <p:txBody>
          <a:bodyPr/>
          <a:lstStyle>
            <a:lvl1pPr>
              <a:defRPr/>
            </a:lvl1pPr>
          </a:lstStyle>
          <a:p>
            <a:pPr>
              <a:defRPr/>
            </a:pPr>
            <a:fld id="{D583B996-E8C4-4F99-8C5F-896F183E90D2}" type="datetimeFigureOut">
              <a:rPr lang="ru-RU"/>
              <a:pPr>
                <a:defRPr/>
              </a:pPr>
              <a:t>27.06.2011</a:t>
            </a:fld>
            <a:endParaRPr lang="ru-RU"/>
          </a:p>
        </p:txBody>
      </p:sp>
      <p:sp>
        <p:nvSpPr>
          <p:cNvPr id="23" name="Нижний колонтитул 16"/>
          <p:cNvSpPr>
            <a:spLocks noGrp="1"/>
          </p:cNvSpPr>
          <p:nvPr>
            <p:ph type="ftr" sz="quarter" idx="11"/>
          </p:nvPr>
        </p:nvSpPr>
        <p:spPr bwMode="auto">
          <a:xfrm rot="5400000">
            <a:off x="7077076" y="4181475"/>
            <a:ext cx="3657600" cy="384175"/>
          </a:xfrm>
        </p:spPr>
        <p:txBody>
          <a:bodyPr/>
          <a:lstStyle>
            <a:lvl1pPr>
              <a:defRPr/>
            </a:lvl1pPr>
          </a:lstStyle>
          <a:p>
            <a:pPr>
              <a:defRPr/>
            </a:pPr>
            <a:endParaRPr lang="ru-RU"/>
          </a:p>
        </p:txBody>
      </p:sp>
      <p:sp>
        <p:nvSpPr>
          <p:cNvPr id="24" name="Номер слайда 28"/>
          <p:cNvSpPr>
            <a:spLocks noGrp="1"/>
          </p:cNvSpPr>
          <p:nvPr>
            <p:ph type="sldNum" sz="quarter" idx="12"/>
          </p:nvPr>
        </p:nvSpPr>
        <p:spPr bwMode="auto">
          <a:xfrm>
            <a:off x="1325563" y="4929188"/>
            <a:ext cx="609600" cy="517525"/>
          </a:xfrm>
        </p:spPr>
        <p:txBody>
          <a:bodyPr/>
          <a:lstStyle>
            <a:lvl1pPr>
              <a:defRPr/>
            </a:lvl1pPr>
          </a:lstStyle>
          <a:p>
            <a:pPr>
              <a:defRPr/>
            </a:pPr>
            <a:fld id="{A45452E3-16BE-4F87-8D7F-0BE5C9BE399C}"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364976FD-2BDD-4273-BBD5-6315CB1AB70B}" type="datetimeFigureOut">
              <a:rPr lang="ru-RU"/>
              <a:pPr>
                <a:defRPr/>
              </a:pPr>
              <a:t>27.06.2011</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54BEE353-F075-4C46-86D7-B7454EE38AA2}"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20641EB1-C370-4813-BF1A-95BC67F32381}" type="datetimeFigureOut">
              <a:rPr lang="ru-RU"/>
              <a:pPr>
                <a:defRPr/>
              </a:pPr>
              <a:t>27.06.2011</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88E74047-E152-41E5-9B9C-7A9E8A6D8AAB}"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8" name="Содержимое 7"/>
          <p:cNvSpPr>
            <a:spLocks noGrp="1"/>
          </p:cNvSpPr>
          <p:nvPr>
            <p:ph sz="quarter" idx="1"/>
          </p:nvPr>
        </p:nvSpPr>
        <p:spPr>
          <a:xfrm>
            <a:off x="457200" y="1600200"/>
            <a:ext cx="7467600" cy="487375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6"/>
          <p:cNvSpPr>
            <a:spLocks noGrp="1"/>
          </p:cNvSpPr>
          <p:nvPr>
            <p:ph type="dt" sz="half" idx="10"/>
          </p:nvPr>
        </p:nvSpPr>
        <p:spPr/>
        <p:txBody>
          <a:bodyPr rtlCol="0"/>
          <a:lstStyle>
            <a:lvl1pPr>
              <a:defRPr/>
            </a:lvl1pPr>
          </a:lstStyle>
          <a:p>
            <a:pPr>
              <a:defRPr/>
            </a:pPr>
            <a:fld id="{4FF184D0-C117-45B2-9701-7A1331355942}" type="datetimeFigureOut">
              <a:rPr lang="ru-RU"/>
              <a:pPr>
                <a:defRPr/>
              </a:pPr>
              <a:t>27.06.2011</a:t>
            </a:fld>
            <a:endParaRPr lang="ru-RU"/>
          </a:p>
        </p:txBody>
      </p:sp>
      <p:sp>
        <p:nvSpPr>
          <p:cNvPr id="5" name="Номер слайда 8"/>
          <p:cNvSpPr>
            <a:spLocks noGrp="1"/>
          </p:cNvSpPr>
          <p:nvPr>
            <p:ph type="sldNum" sz="quarter" idx="11"/>
          </p:nvPr>
        </p:nvSpPr>
        <p:spPr/>
        <p:txBody>
          <a:bodyPr rtlCol="0"/>
          <a:lstStyle>
            <a:lvl1pPr>
              <a:defRPr/>
            </a:lvl1pPr>
          </a:lstStyle>
          <a:p>
            <a:pPr>
              <a:defRPr/>
            </a:pPr>
            <a:fld id="{2F91C35C-0323-4EB0-9A28-3D1AC8E736ED}" type="slidenum">
              <a:rPr lang="ru-RU"/>
              <a:pPr>
                <a:defRPr/>
              </a:pPr>
              <a:t>‹#›</a:t>
            </a:fld>
            <a:endParaRPr lang="ru-RU"/>
          </a:p>
        </p:txBody>
      </p:sp>
      <p:sp>
        <p:nvSpPr>
          <p:cNvPr id="6" name="Нижний колонтитул 9"/>
          <p:cNvSpPr>
            <a:spLocks noGrp="1"/>
          </p:cNvSpPr>
          <p:nvPr>
            <p:ph type="ftr" sz="quarter" idx="12"/>
          </p:nvPr>
        </p:nvSpPr>
        <p:spPr/>
        <p:txBody>
          <a:bodyPr rtlCol="0"/>
          <a:lstStyle>
            <a:lvl1pPr>
              <a:defRPr/>
            </a:lvl1pPr>
          </a:lstStyle>
          <a:p>
            <a:pPr>
              <a:defRPr/>
            </a:pPr>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4" name="Прямоугольник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Прямая соединительная линия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9" name="Прямая соединительная линия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 name="Прямая соединительная линия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Прямая соединительная линия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Прямая соединительная линия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Прямоугольник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Овал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Овал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Овал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Овал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Овал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Прямая соединительная линия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lang="ru-RU" smtClean="0"/>
              <a:t>Образец заголовка</a:t>
            </a:r>
            <a:endParaRPr lang="en-US"/>
          </a:p>
        </p:txBody>
      </p:sp>
      <p:sp>
        <p:nvSpPr>
          <p:cNvPr id="3" name="Текст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20" name="Дата 3"/>
          <p:cNvSpPr>
            <a:spLocks noGrp="1"/>
          </p:cNvSpPr>
          <p:nvPr>
            <p:ph type="dt" sz="half" idx="10"/>
          </p:nvPr>
        </p:nvSpPr>
        <p:spPr bwMode="auto">
          <a:xfrm rot="5400000">
            <a:off x="7762875" y="1169988"/>
            <a:ext cx="2286000" cy="381000"/>
          </a:xfrm>
        </p:spPr>
        <p:txBody>
          <a:bodyPr/>
          <a:lstStyle>
            <a:lvl1pPr>
              <a:defRPr/>
            </a:lvl1pPr>
          </a:lstStyle>
          <a:p>
            <a:pPr>
              <a:defRPr/>
            </a:pPr>
            <a:fld id="{EED3C689-4A01-44B7-A3CF-71C3E961332E}" type="datetimeFigureOut">
              <a:rPr lang="ru-RU"/>
              <a:pPr>
                <a:defRPr/>
              </a:pPr>
              <a:t>27.06.2011</a:t>
            </a:fld>
            <a:endParaRPr lang="ru-RU"/>
          </a:p>
        </p:txBody>
      </p:sp>
      <p:sp>
        <p:nvSpPr>
          <p:cNvPr id="21" name="Нижний колонтитул 4"/>
          <p:cNvSpPr>
            <a:spLocks noGrp="1"/>
          </p:cNvSpPr>
          <p:nvPr>
            <p:ph type="ftr" sz="quarter" idx="11"/>
          </p:nvPr>
        </p:nvSpPr>
        <p:spPr bwMode="auto">
          <a:xfrm rot="5400000">
            <a:off x="7077076" y="4178300"/>
            <a:ext cx="3657600" cy="384175"/>
          </a:xfrm>
        </p:spPr>
        <p:txBody>
          <a:bodyPr/>
          <a:lstStyle>
            <a:lvl1pPr>
              <a:defRPr/>
            </a:lvl1pPr>
          </a:lstStyle>
          <a:p>
            <a:pPr>
              <a:defRPr/>
            </a:pPr>
            <a:endParaRPr lang="ru-RU"/>
          </a:p>
        </p:txBody>
      </p:sp>
      <p:sp>
        <p:nvSpPr>
          <p:cNvPr id="22" name="Номер слайда 5"/>
          <p:cNvSpPr>
            <a:spLocks noGrp="1"/>
          </p:cNvSpPr>
          <p:nvPr>
            <p:ph type="sldNum" sz="quarter" idx="12"/>
          </p:nvPr>
        </p:nvSpPr>
        <p:spPr bwMode="auto">
          <a:xfrm>
            <a:off x="1339850" y="4929188"/>
            <a:ext cx="609600" cy="517525"/>
          </a:xfrm>
        </p:spPr>
        <p:txBody>
          <a:bodyPr/>
          <a:lstStyle>
            <a:lvl1pPr>
              <a:defRPr/>
            </a:lvl1pPr>
          </a:lstStyle>
          <a:p>
            <a:pPr>
              <a:defRPr/>
            </a:pPr>
            <a:fld id="{E9025266-A7BE-4961-BA85-5932EFB99BEF}"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9" name="Содержимое 8"/>
          <p:cNvSpPr>
            <a:spLocks noGrp="1"/>
          </p:cNvSpPr>
          <p:nvPr>
            <p:ph sz="quarter" idx="1"/>
          </p:nvPr>
        </p:nvSpPr>
        <p:spPr>
          <a:xfrm>
            <a:off x="457200" y="1600200"/>
            <a:ext cx="36576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Содержимое 10"/>
          <p:cNvSpPr>
            <a:spLocks noGrp="1"/>
          </p:cNvSpPr>
          <p:nvPr>
            <p:ph sz="quarter" idx="2"/>
          </p:nvPr>
        </p:nvSpPr>
        <p:spPr>
          <a:xfrm>
            <a:off x="4270248" y="1600200"/>
            <a:ext cx="36576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8AE9BC16-1A93-4BF3-AE51-369F4BBDCB96}" type="datetimeFigureOut">
              <a:rPr lang="ru-RU"/>
              <a:pPr>
                <a:defRPr/>
              </a:pPr>
              <a:t>27.06.2011</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6E0F3825-AC70-4F88-A93F-F44CBC9B4BEA}"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lstStyle>
            <a:lvl1pPr>
              <a:defRPr/>
            </a:lvl1pPr>
          </a:lstStyle>
          <a:p>
            <a:r>
              <a:rPr lang="ru-RU" smtClean="0"/>
              <a:t>Образец заголовка</a:t>
            </a:r>
            <a:endParaRPr lang="en-US"/>
          </a:p>
        </p:txBody>
      </p:sp>
      <p:sp>
        <p:nvSpPr>
          <p:cNvPr id="11" name="Содержимое 10"/>
          <p:cNvSpPr>
            <a:spLocks noGrp="1"/>
          </p:cNvSpPr>
          <p:nvPr>
            <p:ph sz="quarter" idx="2"/>
          </p:nvPr>
        </p:nvSpPr>
        <p:spPr>
          <a:xfrm>
            <a:off x="457200" y="2362200"/>
            <a:ext cx="36576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quarter" idx="4"/>
          </p:nvPr>
        </p:nvSpPr>
        <p:spPr>
          <a:xfrm>
            <a:off x="4371975" y="2362200"/>
            <a:ext cx="36576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ru-RU" smtClean="0"/>
              <a:t>Образец текста</a:t>
            </a:r>
          </a:p>
        </p:txBody>
      </p:sp>
      <p:sp>
        <p:nvSpPr>
          <p:cNvPr id="7" name="Дата 13"/>
          <p:cNvSpPr>
            <a:spLocks noGrp="1"/>
          </p:cNvSpPr>
          <p:nvPr>
            <p:ph type="dt" sz="half" idx="10"/>
          </p:nvPr>
        </p:nvSpPr>
        <p:spPr/>
        <p:txBody>
          <a:bodyPr/>
          <a:lstStyle>
            <a:lvl1pPr>
              <a:defRPr/>
            </a:lvl1pPr>
          </a:lstStyle>
          <a:p>
            <a:pPr>
              <a:defRPr/>
            </a:pPr>
            <a:fld id="{33C83925-CFBE-44DA-B50B-C8A24FDB7E92}" type="datetimeFigureOut">
              <a:rPr lang="ru-RU"/>
              <a:pPr>
                <a:defRPr/>
              </a:pPr>
              <a:t>27.06.2011</a:t>
            </a:fld>
            <a:endParaRPr lang="ru-RU"/>
          </a:p>
        </p:txBody>
      </p:sp>
      <p:sp>
        <p:nvSpPr>
          <p:cNvPr id="8" name="Нижний колонтитул 2"/>
          <p:cNvSpPr>
            <a:spLocks noGrp="1"/>
          </p:cNvSpPr>
          <p:nvPr>
            <p:ph type="ftr" sz="quarter" idx="11"/>
          </p:nvPr>
        </p:nvSpPr>
        <p:spPr/>
        <p:txBody>
          <a:bodyPr/>
          <a:lstStyle>
            <a:lvl1pPr>
              <a:defRPr/>
            </a:lvl1pPr>
          </a:lstStyle>
          <a:p>
            <a:pPr>
              <a:defRPr/>
            </a:pPr>
            <a:endParaRPr lang="ru-RU"/>
          </a:p>
        </p:txBody>
      </p:sp>
      <p:sp>
        <p:nvSpPr>
          <p:cNvPr id="9" name="Номер слайда 22"/>
          <p:cNvSpPr>
            <a:spLocks noGrp="1"/>
          </p:cNvSpPr>
          <p:nvPr>
            <p:ph type="sldNum" sz="quarter" idx="12"/>
          </p:nvPr>
        </p:nvSpPr>
        <p:spPr/>
        <p:txBody>
          <a:bodyPr/>
          <a:lstStyle>
            <a:lvl1pPr>
              <a:defRPr/>
            </a:lvl1pPr>
          </a:lstStyle>
          <a:p>
            <a:pPr>
              <a:defRPr/>
            </a:pPr>
            <a:fld id="{B561B24F-876A-4F17-BA84-718DDDCC97B5}"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5"/>
          <p:cNvSpPr>
            <a:spLocks noGrp="1"/>
          </p:cNvSpPr>
          <p:nvPr>
            <p:ph type="dt" sz="half" idx="10"/>
          </p:nvPr>
        </p:nvSpPr>
        <p:spPr/>
        <p:txBody>
          <a:bodyPr rtlCol="0"/>
          <a:lstStyle>
            <a:lvl1pPr>
              <a:defRPr/>
            </a:lvl1pPr>
          </a:lstStyle>
          <a:p>
            <a:pPr>
              <a:defRPr/>
            </a:pPr>
            <a:fld id="{C78EFA04-D04C-403A-B588-D7DE0EC0B774}" type="datetimeFigureOut">
              <a:rPr lang="ru-RU"/>
              <a:pPr>
                <a:defRPr/>
              </a:pPr>
              <a:t>27.06.2011</a:t>
            </a:fld>
            <a:endParaRPr lang="ru-RU"/>
          </a:p>
        </p:txBody>
      </p:sp>
      <p:sp>
        <p:nvSpPr>
          <p:cNvPr id="4" name="Номер слайда 6"/>
          <p:cNvSpPr>
            <a:spLocks noGrp="1"/>
          </p:cNvSpPr>
          <p:nvPr>
            <p:ph type="sldNum" sz="quarter" idx="11"/>
          </p:nvPr>
        </p:nvSpPr>
        <p:spPr/>
        <p:txBody>
          <a:bodyPr rtlCol="0"/>
          <a:lstStyle>
            <a:lvl1pPr>
              <a:defRPr/>
            </a:lvl1pPr>
          </a:lstStyle>
          <a:p>
            <a:pPr>
              <a:defRPr/>
            </a:pPr>
            <a:fld id="{EF8692DC-3401-4384-B3F3-5859A8926F0D}" type="slidenum">
              <a:rPr lang="ru-RU"/>
              <a:pPr>
                <a:defRPr/>
              </a:pPr>
              <a:t>‹#›</a:t>
            </a:fld>
            <a:endParaRPr lang="ru-RU"/>
          </a:p>
        </p:txBody>
      </p:sp>
      <p:sp>
        <p:nvSpPr>
          <p:cNvPr id="5" name="Нижний колонтитул 7"/>
          <p:cNvSpPr>
            <a:spLocks noGrp="1"/>
          </p:cNvSpPr>
          <p:nvPr>
            <p:ph type="ftr" sz="quarter" idx="12"/>
          </p:nvPr>
        </p:nvSpPr>
        <p:spPr/>
        <p:txBody>
          <a:bodyPr rtlCol="0"/>
          <a:lstStyle>
            <a:lvl1pPr>
              <a:defRPr/>
            </a:lvl1pPr>
          </a:lstStyle>
          <a:p>
            <a:pPr>
              <a:defRPr/>
            </a:pPr>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94431C6B-66A5-4F88-9E71-BE4CA3A75923}" type="datetimeFigureOut">
              <a:rPr lang="ru-RU"/>
              <a:pPr>
                <a:defRPr/>
              </a:pPr>
              <a:t>27.06.2011</a:t>
            </a:fld>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22"/>
          <p:cNvSpPr>
            <a:spLocks noGrp="1"/>
          </p:cNvSpPr>
          <p:nvPr>
            <p:ph type="sldNum" sz="quarter" idx="12"/>
          </p:nvPr>
        </p:nvSpPr>
        <p:spPr/>
        <p:txBody>
          <a:bodyPr/>
          <a:lstStyle>
            <a:lvl1pPr>
              <a:defRPr/>
            </a:lvl1pPr>
          </a:lstStyle>
          <a:p>
            <a:pPr>
              <a:defRPr/>
            </a:pPr>
            <a:fld id="{129E1AD7-6E7F-4E59-B500-8FED5F86D997}"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ая соединительная линия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6" name="Прямая соединительная линия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7" name="Прямая соединительная линия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8" name="Прямая соединительная линия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9" name="Прямоугольник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Прямая соединительная линия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Овал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Заголовок 1"/>
          <p:cNvSpPr>
            <a:spLocks noGrp="1"/>
          </p:cNvSpPr>
          <p:nvPr>
            <p:ph type="title"/>
          </p:nvPr>
        </p:nvSpPr>
        <p:spPr>
          <a:xfrm rot="5400000">
            <a:off x="3371850" y="3200400"/>
            <a:ext cx="6309360" cy="457200"/>
          </a:xfrm>
        </p:spPr>
        <p:txBody>
          <a:bodyPr/>
          <a:lstStyle>
            <a:lvl1pPr algn="l">
              <a:buNone/>
              <a:defRPr sz="2000" b="1" cap="small" baseline="0"/>
            </a:lvl1pPr>
          </a:lstStyle>
          <a:p>
            <a:r>
              <a:rPr lang="ru-RU" smtClean="0"/>
              <a:t>Образец заголовка</a:t>
            </a:r>
            <a:endParaRPr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18" name="Содержимое 17"/>
          <p:cNvSpPr>
            <a:spLocks noGrp="1"/>
          </p:cNvSpPr>
          <p:nvPr>
            <p:ph sz="quarter" idx="1"/>
          </p:nvPr>
        </p:nvSpPr>
        <p:spPr>
          <a:xfrm>
            <a:off x="304800" y="274320"/>
            <a:ext cx="5638800" cy="632764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2" name="Дата 20"/>
          <p:cNvSpPr>
            <a:spLocks noGrp="1"/>
          </p:cNvSpPr>
          <p:nvPr>
            <p:ph type="dt" sz="half" idx="10"/>
          </p:nvPr>
        </p:nvSpPr>
        <p:spPr/>
        <p:txBody>
          <a:bodyPr rtlCol="0"/>
          <a:lstStyle>
            <a:lvl1pPr>
              <a:defRPr/>
            </a:lvl1pPr>
          </a:lstStyle>
          <a:p>
            <a:pPr>
              <a:defRPr/>
            </a:pPr>
            <a:fld id="{9A306061-BAAD-4A8C-BC29-7F94EBA22F96}" type="datetimeFigureOut">
              <a:rPr lang="ru-RU"/>
              <a:pPr>
                <a:defRPr/>
              </a:pPr>
              <a:t>27.06.2011</a:t>
            </a:fld>
            <a:endParaRPr lang="ru-RU"/>
          </a:p>
        </p:txBody>
      </p:sp>
      <p:sp>
        <p:nvSpPr>
          <p:cNvPr id="13" name="Номер слайда 21"/>
          <p:cNvSpPr>
            <a:spLocks noGrp="1"/>
          </p:cNvSpPr>
          <p:nvPr>
            <p:ph type="sldNum" sz="quarter" idx="11"/>
          </p:nvPr>
        </p:nvSpPr>
        <p:spPr/>
        <p:txBody>
          <a:bodyPr rtlCol="0"/>
          <a:lstStyle>
            <a:lvl1pPr>
              <a:defRPr/>
            </a:lvl1pPr>
          </a:lstStyle>
          <a:p>
            <a:pPr>
              <a:defRPr/>
            </a:pPr>
            <a:fld id="{7C2850C8-0E74-4AB5-9C3E-7408C4943904}" type="slidenum">
              <a:rPr lang="ru-RU"/>
              <a:pPr>
                <a:defRPr/>
              </a:pPr>
              <a:t>‹#›</a:t>
            </a:fld>
            <a:endParaRPr lang="ru-RU"/>
          </a:p>
        </p:txBody>
      </p:sp>
      <p:sp>
        <p:nvSpPr>
          <p:cNvPr id="14" name="Нижний колонтитул 22"/>
          <p:cNvSpPr>
            <a:spLocks noGrp="1"/>
          </p:cNvSpPr>
          <p:nvPr>
            <p:ph type="ftr" sz="quarter" idx="12"/>
          </p:nvPr>
        </p:nvSpPr>
        <p:spPr/>
        <p:txBody>
          <a:bodyPr rtlCol="0"/>
          <a:lstStyle>
            <a:lvl1pPr>
              <a:defRPr/>
            </a:lvl1pPr>
          </a:lstStyle>
          <a:p>
            <a:pPr>
              <a:defRPr/>
            </a:pPr>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Прямая соединительная линия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6" name="Овал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Прямая соединительная линия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Прямоугольник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Прямая соединительная линия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 name="Прямая соединительная линия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1" name="Прямая соединительная линия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 name="Заголовок 1"/>
          <p:cNvSpPr>
            <a:spLocks noGrp="1"/>
          </p:cNvSpPr>
          <p:nvPr>
            <p:ph type="title"/>
          </p:nvPr>
        </p:nvSpPr>
        <p:spPr>
          <a:xfrm rot="5400000">
            <a:off x="3350133" y="3200400"/>
            <a:ext cx="6309360" cy="457200"/>
          </a:xfrm>
        </p:spPr>
        <p:txBody>
          <a:bodyPr/>
          <a:lstStyle>
            <a:lvl1pPr algn="l">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ru-RU" smtClean="0"/>
              <a:t>Образец текста</a:t>
            </a:r>
          </a:p>
        </p:txBody>
      </p:sp>
      <p:sp>
        <p:nvSpPr>
          <p:cNvPr id="12" name="Дата 16"/>
          <p:cNvSpPr>
            <a:spLocks noGrp="1"/>
          </p:cNvSpPr>
          <p:nvPr>
            <p:ph type="dt" sz="half" idx="10"/>
          </p:nvPr>
        </p:nvSpPr>
        <p:spPr/>
        <p:txBody>
          <a:bodyPr rtlCol="0"/>
          <a:lstStyle>
            <a:lvl1pPr>
              <a:defRPr/>
            </a:lvl1pPr>
          </a:lstStyle>
          <a:p>
            <a:pPr>
              <a:defRPr/>
            </a:pPr>
            <a:fld id="{44165670-AED6-4301-A512-508E3C349025}" type="datetimeFigureOut">
              <a:rPr lang="ru-RU"/>
              <a:pPr>
                <a:defRPr/>
              </a:pPr>
              <a:t>27.06.2011</a:t>
            </a:fld>
            <a:endParaRPr lang="ru-RU"/>
          </a:p>
        </p:txBody>
      </p:sp>
      <p:sp>
        <p:nvSpPr>
          <p:cNvPr id="13" name="Номер слайда 17"/>
          <p:cNvSpPr>
            <a:spLocks noGrp="1"/>
          </p:cNvSpPr>
          <p:nvPr>
            <p:ph type="sldNum" sz="quarter" idx="11"/>
          </p:nvPr>
        </p:nvSpPr>
        <p:spPr/>
        <p:txBody>
          <a:bodyPr rtlCol="0"/>
          <a:lstStyle>
            <a:lvl1pPr>
              <a:defRPr/>
            </a:lvl1pPr>
          </a:lstStyle>
          <a:p>
            <a:pPr>
              <a:defRPr/>
            </a:pPr>
            <a:fld id="{F1DCDEB9-15B6-49F7-9546-6082942EAE59}" type="slidenum">
              <a:rPr lang="ru-RU"/>
              <a:pPr>
                <a:defRPr/>
              </a:pPr>
              <a:t>‹#›</a:t>
            </a:fld>
            <a:endParaRPr lang="ru-RU"/>
          </a:p>
        </p:txBody>
      </p:sp>
      <p:sp>
        <p:nvSpPr>
          <p:cNvPr id="14" name="Нижний колонтитул 20"/>
          <p:cNvSpPr>
            <a:spLocks noGrp="1"/>
          </p:cNvSpPr>
          <p:nvPr>
            <p:ph type="ftr" sz="quarter" idx="12"/>
          </p:nvPr>
        </p:nvSpPr>
        <p:spPr/>
        <p:txBody>
          <a:bodyPr rtlCol="0"/>
          <a:lstStyle>
            <a:lvl1pPr>
              <a:defRPr/>
            </a:lvl1pPr>
          </a:lstStyle>
          <a:p>
            <a:pPr>
              <a:defRPr/>
            </a:pPr>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lang="ru-RU" smtClean="0"/>
              <a:t>Образец заголовка</a:t>
            </a:r>
            <a:endParaRPr lang="en-US"/>
          </a:p>
        </p:txBody>
      </p:sp>
      <p:sp>
        <p:nvSpPr>
          <p:cNvPr id="4100" name="Текст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smtClean="0">
                <a:solidFill>
                  <a:schemeClr val="tx2"/>
                </a:solidFill>
                <a:latin typeface="+mn-lt"/>
              </a:defRPr>
            </a:lvl1pPr>
          </a:lstStyle>
          <a:p>
            <a:pPr>
              <a:defRPr/>
            </a:pPr>
            <a:fld id="{17102E24-648E-4A99-B48F-104BDA26FE8A}" type="datetimeFigureOut">
              <a:rPr lang="ru-RU"/>
              <a:pPr>
                <a:defRPr/>
              </a:pPr>
              <a:t>27.06.2011</a:t>
            </a:fld>
            <a:endParaRPr lang="ru-RU"/>
          </a:p>
        </p:txBody>
      </p:sp>
      <p:sp>
        <p:nvSpPr>
          <p:cNvPr id="3" name="Нижний колонтитул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defRPr>
            </a:lvl1pPr>
          </a:lstStyle>
          <a:p>
            <a:pPr>
              <a:defRPr/>
            </a:pPr>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Овал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Номер слайда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smtClean="0">
                <a:solidFill>
                  <a:srgbClr val="FFFFFF"/>
                </a:solidFill>
                <a:latin typeface="+mn-lt"/>
              </a:defRPr>
            </a:lvl1pPr>
          </a:lstStyle>
          <a:p>
            <a:pPr>
              <a:defRPr/>
            </a:pPr>
            <a:fld id="{2E8A0065-C621-4CAA-ADF1-3A0B0A558CDF}"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0" r:id="rId4"/>
    <p:sldLayoutId id="2147483691" r:id="rId5"/>
    <p:sldLayoutId id="2147483698" r:id="rId6"/>
    <p:sldLayoutId id="2147483692" r:id="rId7"/>
    <p:sldLayoutId id="2147483699" r:id="rId8"/>
    <p:sldLayoutId id="2147483700" r:id="rId9"/>
    <p:sldLayoutId id="2147483693" r:id="rId10"/>
    <p:sldLayoutId id="2147483694" r:id="rId11"/>
  </p:sldLayoutIdLst>
  <p:txStyles>
    <p:titleStyle>
      <a:lvl1pPr algn="l" rtl="0" fontAlgn="base">
        <a:spcBef>
          <a:spcPct val="0"/>
        </a:spcBef>
        <a:spcAft>
          <a:spcPct val="0"/>
        </a:spcAft>
        <a:defRPr sz="3000" kern="1200" cap="small">
          <a:solidFill>
            <a:schemeClr val="tx2"/>
          </a:solidFill>
          <a:latin typeface="+mj-lt"/>
          <a:ea typeface="+mj-ea"/>
          <a:cs typeface="+mj-cs"/>
        </a:defRPr>
      </a:lvl1pPr>
      <a:lvl2pPr algn="l" rtl="0" fontAlgn="base">
        <a:spcBef>
          <a:spcPct val="0"/>
        </a:spcBef>
        <a:spcAft>
          <a:spcPct val="0"/>
        </a:spcAft>
        <a:defRPr sz="3000">
          <a:solidFill>
            <a:schemeClr val="tx2"/>
          </a:solidFill>
          <a:latin typeface="Century Schoolbook" pitchFamily="18" charset="0"/>
        </a:defRPr>
      </a:lvl2pPr>
      <a:lvl3pPr algn="l" rtl="0" fontAlgn="base">
        <a:spcBef>
          <a:spcPct val="0"/>
        </a:spcBef>
        <a:spcAft>
          <a:spcPct val="0"/>
        </a:spcAft>
        <a:defRPr sz="3000">
          <a:solidFill>
            <a:schemeClr val="tx2"/>
          </a:solidFill>
          <a:latin typeface="Century Schoolbook" pitchFamily="18" charset="0"/>
        </a:defRPr>
      </a:lvl3pPr>
      <a:lvl4pPr algn="l" rtl="0" fontAlgn="base">
        <a:spcBef>
          <a:spcPct val="0"/>
        </a:spcBef>
        <a:spcAft>
          <a:spcPct val="0"/>
        </a:spcAft>
        <a:defRPr sz="3000">
          <a:solidFill>
            <a:schemeClr val="tx2"/>
          </a:solidFill>
          <a:latin typeface="Century Schoolbook" pitchFamily="18" charset="0"/>
        </a:defRPr>
      </a:lvl4pPr>
      <a:lvl5pPr algn="l" rtl="0" fontAlgn="base">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fontAlgn="base">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package" Target="../embeddings/_________Microsoft_Office_Word3.docx"/></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bibinfo@vega.protre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mailto:natsl@vega.protres.ru" TargetMode="Externa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package" Target="../embeddings/_________Microsoft_Office_Word1.docx"/></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package" Target="../embeddings/_________Microsoft_Office_Word2.docx"/></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86000" y="2276475"/>
            <a:ext cx="6172200" cy="2741613"/>
          </a:xfrm>
        </p:spPr>
        <p:txBody>
          <a:bodyPr>
            <a:normAutofit fontScale="90000"/>
          </a:bodyPr>
          <a:lstStyle/>
          <a:p>
            <a:pPr fontAlgn="auto">
              <a:spcAft>
                <a:spcPts val="0"/>
              </a:spcAft>
              <a:defRPr/>
            </a:pPr>
            <a:r>
              <a:rPr lang="ru-RU" sz="3200" dirty="0" smtClean="0">
                <a:latin typeface="Times New Roman"/>
              </a:rPr>
              <a:t>Российско-белорусское научное сотрудничество: анализ совместных публикаций по основным </a:t>
            </a:r>
            <a:r>
              <a:rPr lang="ru-RU" sz="3200" dirty="0" err="1" smtClean="0">
                <a:latin typeface="Times New Roman"/>
              </a:rPr>
              <a:t>библиометрическим</a:t>
            </a:r>
            <a:r>
              <a:rPr lang="ru-RU" sz="3200" dirty="0" smtClean="0">
                <a:latin typeface="Times New Roman"/>
              </a:rPr>
              <a:t> индикаторам</a:t>
            </a:r>
            <a:endParaRPr lang="ru-RU" dirty="0"/>
          </a:p>
        </p:txBody>
      </p:sp>
      <p:sp>
        <p:nvSpPr>
          <p:cNvPr id="11267" name="Подзаголовок 2"/>
          <p:cNvSpPr>
            <a:spLocks noGrp="1"/>
          </p:cNvSpPr>
          <p:nvPr>
            <p:ph type="subTitle" idx="1"/>
          </p:nvPr>
        </p:nvSpPr>
        <p:spPr>
          <a:xfrm>
            <a:off x="2286000" y="5516563"/>
            <a:ext cx="6172200" cy="858837"/>
          </a:xfrm>
        </p:spPr>
        <p:txBody>
          <a:bodyPr/>
          <a:lstStyle/>
          <a:p>
            <a:r>
              <a:rPr lang="ru-RU" smtClean="0">
                <a:latin typeface="Times New Roman" pitchFamily="18" charset="0"/>
              </a:rPr>
              <a:t>Ю.В. Мохначева, Т.Н. Харыбина</a:t>
            </a:r>
            <a:endParaRPr lang="ru-RU"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ru-RU" sz="3200" dirty="0" smtClean="0">
                <a:latin typeface="Times New Roman"/>
              </a:rPr>
              <a:t>среднее количество грантов в расчете на одну статью 2001-2010 гг.</a:t>
            </a:r>
            <a:endParaRPr lang="ru-RU" dirty="0"/>
          </a:p>
        </p:txBody>
      </p:sp>
      <p:sp>
        <p:nvSpPr>
          <p:cNvPr id="3076" name="Содержимое 2"/>
          <p:cNvSpPr>
            <a:spLocks noGrp="1"/>
          </p:cNvSpPr>
          <p:nvPr>
            <p:ph sz="quarter" idx="1"/>
          </p:nvPr>
        </p:nvSpPr>
        <p:spPr>
          <a:xfrm>
            <a:off x="457200" y="1600200"/>
            <a:ext cx="7467600" cy="4873625"/>
          </a:xfrm>
        </p:spPr>
        <p:txBody>
          <a:bodyPr/>
          <a:lstStyle/>
          <a:p>
            <a:endParaRPr lang="ru-RU" smtClean="0"/>
          </a:p>
        </p:txBody>
      </p:sp>
      <p:graphicFrame>
        <p:nvGraphicFramePr>
          <p:cNvPr id="3074" name="Object 2"/>
          <p:cNvGraphicFramePr>
            <a:graphicFrameLocks noChangeAspect="1"/>
          </p:cNvGraphicFramePr>
          <p:nvPr/>
        </p:nvGraphicFramePr>
        <p:xfrm>
          <a:off x="468313" y="2165350"/>
          <a:ext cx="7488237" cy="3351213"/>
        </p:xfrm>
        <a:graphic>
          <a:graphicData uri="http://schemas.openxmlformats.org/presentationml/2006/ole">
            <p:oleObj spid="_x0000_s3074" name="Документ" r:id="rId4" imgW="6084442" imgH="2526534" progId="Word.Document.12">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ru-RU" dirty="0" smtClean="0"/>
              <a:t>Выводы</a:t>
            </a:r>
            <a:endParaRPr lang="ru-RU" dirty="0"/>
          </a:p>
        </p:txBody>
      </p:sp>
      <p:sp>
        <p:nvSpPr>
          <p:cNvPr id="3" name="Содержимое 2"/>
          <p:cNvSpPr>
            <a:spLocks noGrp="1"/>
          </p:cNvSpPr>
          <p:nvPr>
            <p:ph sz="quarter" idx="1"/>
          </p:nvPr>
        </p:nvSpPr>
        <p:spPr>
          <a:xfrm>
            <a:off x="457200" y="1600200"/>
            <a:ext cx="7467600" cy="4873625"/>
          </a:xfrm>
        </p:spPr>
        <p:txBody>
          <a:bodyPr>
            <a:normAutofit fontScale="92500" lnSpcReduction="10000"/>
          </a:bodyPr>
          <a:lstStyle/>
          <a:p>
            <a:pPr marL="274320" indent="-274320" fontAlgn="auto">
              <a:spcAft>
                <a:spcPts val="0"/>
              </a:spcAft>
              <a:buFont typeface="Wingdings"/>
              <a:buChar char=""/>
              <a:defRPr/>
            </a:pPr>
            <a:r>
              <a:rPr lang="ru-RU" dirty="0" smtClean="0"/>
              <a:t>Совместная научная деятельность российских и белорусских ученых продолжает активно развиваться, что выражается в положительной динамике совместного документопотока.</a:t>
            </a:r>
          </a:p>
          <a:p>
            <a:pPr marL="274320" indent="-274320" fontAlgn="auto">
              <a:spcAft>
                <a:spcPts val="0"/>
              </a:spcAft>
              <a:buFont typeface="Wingdings"/>
              <a:buChar char=""/>
              <a:defRPr/>
            </a:pPr>
            <a:r>
              <a:rPr lang="ru-RU" dirty="0" smtClean="0"/>
              <a:t>Большая часть изданий, в которых опубликовано максимальное количество российско-белорусских статей – российские журналы.</a:t>
            </a:r>
          </a:p>
          <a:p>
            <a:pPr marL="274320" indent="-274320" fontAlgn="auto">
              <a:spcAft>
                <a:spcPts val="0"/>
              </a:spcAft>
              <a:buFont typeface="Wingdings"/>
              <a:buChar char=""/>
              <a:defRPr/>
            </a:pPr>
            <a:r>
              <a:rPr lang="ru-RU" dirty="0" smtClean="0"/>
              <a:t>Доля совместных публикаций в российских изданиях за исследуемый период заметно снизилась на фоне ее увеличения в зарубежных изданиях.</a:t>
            </a:r>
          </a:p>
          <a:p>
            <a:pPr marL="274320" indent="-274320" fontAlgn="auto">
              <a:spcAft>
                <a:spcPts val="0"/>
              </a:spcAft>
              <a:buFont typeface="Wingdings"/>
              <a:buChar char=""/>
              <a:defRPr/>
            </a:pPr>
            <a:r>
              <a:rPr lang="ru-RU" dirty="0" smtClean="0"/>
              <a:t>В 2001-2010 гг. наблюдалась устойчивая тенденция роста величины среднего </a:t>
            </a:r>
            <a:r>
              <a:rPr lang="ru-RU" dirty="0" err="1" smtClean="0"/>
              <a:t>импакт-фактора</a:t>
            </a:r>
            <a:r>
              <a:rPr lang="ru-RU" dirty="0" smtClean="0"/>
              <a:t> изданий, в которых были опубликованы российско-белорусские статьи.</a:t>
            </a:r>
          </a:p>
          <a:p>
            <a:pPr marL="274320" indent="-274320" fontAlgn="auto">
              <a:spcAft>
                <a:spcPts val="0"/>
              </a:spcAft>
              <a:buFont typeface="Wingdings"/>
              <a:buChar char=""/>
              <a:defRPr/>
            </a:pP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ru-RU" dirty="0" smtClean="0"/>
              <a:t>Выводы</a:t>
            </a:r>
            <a:endParaRPr lang="ru-RU" dirty="0"/>
          </a:p>
        </p:txBody>
      </p:sp>
      <p:sp>
        <p:nvSpPr>
          <p:cNvPr id="19459" name="Содержимое 2"/>
          <p:cNvSpPr>
            <a:spLocks noGrp="1"/>
          </p:cNvSpPr>
          <p:nvPr>
            <p:ph sz="quarter" idx="1"/>
          </p:nvPr>
        </p:nvSpPr>
        <p:spPr>
          <a:xfrm>
            <a:off x="457200" y="1600200"/>
            <a:ext cx="7467600" cy="4873625"/>
          </a:xfrm>
        </p:spPr>
        <p:txBody>
          <a:bodyPr/>
          <a:lstStyle/>
          <a:p>
            <a:r>
              <a:rPr lang="ru-RU" smtClean="0"/>
              <a:t>Сформировалась устойчивая положительная динамика роста уровня цитируемости российско-белорусских публикаций.</a:t>
            </a:r>
          </a:p>
          <a:p>
            <a:r>
              <a:rPr lang="ru-RU" smtClean="0"/>
              <a:t>В 2001-2010 гг. стабильно увеличивалась доля публикаций, выполненных при участии различных фондов поддержки научных исследований, достигнув, в среднем, 60%. </a:t>
            </a:r>
          </a:p>
          <a:p>
            <a:r>
              <a:rPr lang="ru-RU" smtClean="0"/>
              <a:t>Наибольшую поддержку со стороны фондов поддержки научных исследований получили публикации по физике, химии и биологии</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ru-RU" dirty="0" smtClean="0"/>
              <a:t>Благодарю за внимание!</a:t>
            </a:r>
            <a:endParaRPr lang="ru-RU" dirty="0"/>
          </a:p>
        </p:txBody>
      </p:sp>
      <p:sp>
        <p:nvSpPr>
          <p:cNvPr id="20483" name="Содержимое 2"/>
          <p:cNvSpPr>
            <a:spLocks noGrp="1"/>
          </p:cNvSpPr>
          <p:nvPr>
            <p:ph sz="quarter" idx="1"/>
          </p:nvPr>
        </p:nvSpPr>
        <p:spPr>
          <a:xfrm>
            <a:off x="457200" y="1600200"/>
            <a:ext cx="7467600" cy="4873625"/>
          </a:xfrm>
        </p:spPr>
        <p:txBody>
          <a:bodyPr/>
          <a:lstStyle/>
          <a:p>
            <a:r>
              <a:rPr lang="ru-RU" smtClean="0"/>
              <a:t>Контактная информация:</a:t>
            </a:r>
          </a:p>
          <a:p>
            <a:pPr>
              <a:buFont typeface="Wingdings" pitchFamily="2" charset="2"/>
              <a:buNone/>
            </a:pPr>
            <a:r>
              <a:rPr lang="ru-RU" smtClean="0"/>
              <a:t>Мохначева Юлия Валерьевна – снс, кпедн</a:t>
            </a:r>
          </a:p>
          <a:p>
            <a:pPr>
              <a:buFont typeface="Wingdings" pitchFamily="2" charset="2"/>
              <a:buNone/>
            </a:pPr>
            <a:r>
              <a:rPr lang="en-US" smtClean="0"/>
              <a:t>E-mail: </a:t>
            </a:r>
            <a:r>
              <a:rPr lang="en-US" smtClean="0">
                <a:hlinkClick r:id="rId3"/>
              </a:rPr>
              <a:t>bibinfo@vega.protres</a:t>
            </a:r>
            <a:r>
              <a:rPr lang="en-US" smtClean="0"/>
              <a:t>. Ru</a:t>
            </a:r>
          </a:p>
          <a:p>
            <a:pPr>
              <a:buFont typeface="Wingdings" pitchFamily="2" charset="2"/>
              <a:buNone/>
            </a:pPr>
            <a:endParaRPr lang="en-US" smtClean="0"/>
          </a:p>
          <a:p>
            <a:pPr>
              <a:buFont typeface="Wingdings" pitchFamily="2" charset="2"/>
              <a:buNone/>
            </a:pPr>
            <a:r>
              <a:rPr lang="ru-RU" smtClean="0"/>
              <a:t>Харыбина Татьяна Николаева, снс, зав. ЦБП</a:t>
            </a:r>
          </a:p>
          <a:p>
            <a:pPr>
              <a:buFont typeface="Wingdings" pitchFamily="2" charset="2"/>
              <a:buNone/>
            </a:pPr>
            <a:r>
              <a:rPr lang="en-US" smtClean="0"/>
              <a:t>E-mail</a:t>
            </a:r>
            <a:r>
              <a:rPr lang="ru-RU" smtClean="0"/>
              <a:t>: </a:t>
            </a:r>
            <a:r>
              <a:rPr lang="en-US" smtClean="0">
                <a:hlinkClick r:id="rId4"/>
              </a:rPr>
              <a:t>natsl@vega.protres.ru</a:t>
            </a:r>
            <a:endParaRPr lang="en-US" smtClean="0"/>
          </a:p>
          <a:p>
            <a:pPr>
              <a:buFont typeface="Wingdings" pitchFamily="2" charset="2"/>
              <a:buNone/>
            </a:pPr>
            <a:endParaRPr lang="ru-RU" smtClean="0"/>
          </a:p>
          <a:p>
            <a:endParaRPr lang="ru-RU"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fontAlgn="auto">
              <a:spcAft>
                <a:spcPts val="0"/>
              </a:spcAft>
              <a:defRPr/>
            </a:pPr>
            <a:r>
              <a:rPr lang="ru-RU" sz="3200" dirty="0" smtClean="0">
                <a:latin typeface="Times New Roman"/>
              </a:rPr>
              <a:t>Динамика роста российско-белорусских публикаций за 2001-2010 гг.</a:t>
            </a:r>
            <a:endParaRPr lang="ru-RU" dirty="0"/>
          </a:p>
        </p:txBody>
      </p:sp>
      <p:graphicFrame>
        <p:nvGraphicFramePr>
          <p:cNvPr id="4" name="Содержимое 3"/>
          <p:cNvGraphicFramePr>
            <a:graphicFrameLocks noGrp="1"/>
          </p:cNvGraphicFramePr>
          <p:nvPr>
            <p:ph sz="quarter" idx="1"/>
          </p:nvPr>
        </p:nvGraphicFramePr>
        <p:xfrm>
          <a:off x="457200" y="1600200"/>
          <a:ext cx="7467600" cy="487362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209675"/>
          </a:xfrm>
        </p:spPr>
        <p:txBody>
          <a:bodyPr>
            <a:normAutofit fontScale="90000"/>
          </a:bodyPr>
          <a:lstStyle/>
          <a:p>
            <a:pPr fontAlgn="auto">
              <a:spcAft>
                <a:spcPts val="0"/>
              </a:spcAft>
              <a:defRPr/>
            </a:pPr>
            <a:r>
              <a:rPr lang="ru-RU" sz="3200" dirty="0" smtClean="0">
                <a:latin typeface="Times New Roman"/>
              </a:rPr>
              <a:t>Издания, в которых было опубликовано максимальное количество российско-белорусских статей за период 1990-2010 гг.</a:t>
            </a:r>
            <a:endParaRPr lang="ru-RU" dirty="0"/>
          </a:p>
        </p:txBody>
      </p:sp>
      <p:sp>
        <p:nvSpPr>
          <p:cNvPr id="1028" name="Содержимое 2"/>
          <p:cNvSpPr>
            <a:spLocks noGrp="1"/>
          </p:cNvSpPr>
          <p:nvPr>
            <p:ph sz="quarter" idx="1"/>
          </p:nvPr>
        </p:nvSpPr>
        <p:spPr>
          <a:xfrm>
            <a:off x="457200" y="1600200"/>
            <a:ext cx="7467600" cy="4873625"/>
          </a:xfrm>
        </p:spPr>
        <p:txBody>
          <a:bodyPr/>
          <a:lstStyle/>
          <a:p>
            <a:endParaRPr lang="ru-RU" smtClean="0"/>
          </a:p>
        </p:txBody>
      </p:sp>
      <p:graphicFrame>
        <p:nvGraphicFramePr>
          <p:cNvPr id="1026" name="Object 2"/>
          <p:cNvGraphicFramePr>
            <a:graphicFrameLocks noChangeAspect="1"/>
          </p:cNvGraphicFramePr>
          <p:nvPr/>
        </p:nvGraphicFramePr>
        <p:xfrm>
          <a:off x="974725" y="1482725"/>
          <a:ext cx="6910388" cy="5375275"/>
        </p:xfrm>
        <a:graphic>
          <a:graphicData uri="http://schemas.openxmlformats.org/presentationml/2006/ole">
            <p:oleObj spid="_x0000_s1026" name="Документ" r:id="rId4" imgW="6054560" imgH="6210358" progId="Word.Document.12">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282700"/>
          </a:xfrm>
        </p:spPr>
        <p:txBody>
          <a:bodyPr>
            <a:normAutofit fontScale="90000"/>
          </a:bodyPr>
          <a:lstStyle/>
          <a:p>
            <a:pPr fontAlgn="auto">
              <a:spcAft>
                <a:spcPts val="0"/>
              </a:spcAft>
              <a:defRPr/>
            </a:pPr>
            <a:r>
              <a:rPr lang="ru-RU" sz="3200" dirty="0" smtClean="0">
                <a:latin typeface="Times New Roman"/>
              </a:rPr>
              <a:t>Динамика распределения долей российско-белорусских публикаций в российских и зарубежных изданиях</a:t>
            </a:r>
            <a:endParaRPr lang="ru-RU" dirty="0"/>
          </a:p>
        </p:txBody>
      </p:sp>
      <p:graphicFrame>
        <p:nvGraphicFramePr>
          <p:cNvPr id="4" name="Содержимое 3"/>
          <p:cNvGraphicFramePr>
            <a:graphicFrameLocks noGrp="1"/>
          </p:cNvGraphicFramePr>
          <p:nvPr>
            <p:ph sz="quarter" idx="1"/>
          </p:nvPr>
        </p:nvGraphicFramePr>
        <p:xfrm>
          <a:off x="457200" y="1600200"/>
          <a:ext cx="7467600" cy="487362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fontAlgn="auto">
              <a:spcAft>
                <a:spcPts val="0"/>
              </a:spcAft>
              <a:defRPr/>
            </a:pPr>
            <a:r>
              <a:rPr lang="ru-RU" sz="2400" dirty="0" smtClean="0">
                <a:latin typeface="Times New Roman"/>
              </a:rPr>
              <a:t>Динамика изменения величин среднего </a:t>
            </a:r>
            <a:r>
              <a:rPr lang="ru-RU" sz="2400" dirty="0" err="1" smtClean="0">
                <a:latin typeface="Times New Roman"/>
              </a:rPr>
              <a:t>импакт-фактора</a:t>
            </a:r>
            <a:r>
              <a:rPr lang="ru-RU" sz="2400" dirty="0" smtClean="0">
                <a:latin typeface="Times New Roman"/>
              </a:rPr>
              <a:t> изданий, в которых были опубликованы российско-белорусские статьи</a:t>
            </a:r>
            <a:endParaRPr lang="ru-RU" sz="2400" dirty="0"/>
          </a:p>
        </p:txBody>
      </p:sp>
      <p:graphicFrame>
        <p:nvGraphicFramePr>
          <p:cNvPr id="4" name="Содержимое 3"/>
          <p:cNvGraphicFramePr>
            <a:graphicFrameLocks noGrp="1"/>
          </p:cNvGraphicFramePr>
          <p:nvPr>
            <p:ph sz="quarter" idx="1"/>
          </p:nvPr>
        </p:nvGraphicFramePr>
        <p:xfrm>
          <a:off x="457200" y="1600200"/>
          <a:ext cx="7467600" cy="4873625"/>
        </p:xfrm>
        <a:graphic>
          <a:graphicData uri="http://schemas.openxmlformats.org/drawingml/2006/chart">
            <c:chart xmlns:c="http://schemas.openxmlformats.org/drawingml/2006/chart" xmlns:r="http://schemas.openxmlformats.org/officeDocument/2006/relationships" r:id="rId3"/>
          </a:graphicData>
        </a:graphic>
      </p:graphicFrame>
      <p:sp>
        <p:nvSpPr>
          <p:cNvPr id="5" name="Скругленный прямоугольник 4"/>
          <p:cNvSpPr/>
          <p:nvPr/>
        </p:nvSpPr>
        <p:spPr>
          <a:xfrm>
            <a:off x="4932363" y="3573463"/>
            <a:ext cx="3095625" cy="792162"/>
          </a:xfrm>
          <a:prstGeom prst="roundRect">
            <a:avLst/>
          </a:prstGeom>
          <a:solidFill>
            <a:schemeClr val="accent1">
              <a:alpha val="38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dirty="0">
                <a:solidFill>
                  <a:srgbClr val="663300"/>
                </a:solidFill>
              </a:rPr>
              <a:t>средний темп прироста = 4,5 % в год</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282700"/>
          </a:xfrm>
        </p:spPr>
        <p:txBody>
          <a:bodyPr>
            <a:normAutofit fontScale="90000"/>
          </a:bodyPr>
          <a:lstStyle/>
          <a:p>
            <a:pPr fontAlgn="auto">
              <a:spcAft>
                <a:spcPts val="0"/>
              </a:spcAft>
              <a:defRPr/>
            </a:pPr>
            <a:r>
              <a:rPr lang="ru-RU" sz="3200" dirty="0" smtClean="0">
                <a:latin typeface="Times New Roman"/>
              </a:rPr>
              <a:t>Уровень средней цитируемости одной российско-белорусской публикации относительно мировых показателей (в %)</a:t>
            </a:r>
            <a:endParaRPr lang="ru-RU" dirty="0"/>
          </a:p>
        </p:txBody>
      </p:sp>
      <p:graphicFrame>
        <p:nvGraphicFramePr>
          <p:cNvPr id="4" name="Содержимое 3"/>
          <p:cNvGraphicFramePr>
            <a:graphicFrameLocks noGrp="1"/>
          </p:cNvGraphicFramePr>
          <p:nvPr>
            <p:ph sz="quarter" idx="1"/>
          </p:nvPr>
        </p:nvGraphicFramePr>
        <p:xfrm>
          <a:off x="457200" y="1600200"/>
          <a:ext cx="7467600" cy="487362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ru-RU" sz="3200" dirty="0" smtClean="0">
                <a:latin typeface="Times New Roman"/>
              </a:rPr>
              <a:t>Доли публикаций, выполненных при(без) поддержке различных фондов</a:t>
            </a:r>
            <a:endParaRPr lang="ru-RU" dirty="0"/>
          </a:p>
        </p:txBody>
      </p:sp>
      <p:graphicFrame>
        <p:nvGraphicFramePr>
          <p:cNvPr id="4" name="Содержимое 3"/>
          <p:cNvGraphicFramePr>
            <a:graphicFrameLocks noGrp="1"/>
          </p:cNvGraphicFramePr>
          <p:nvPr>
            <p:ph sz="quarter" idx="1"/>
          </p:nvPr>
        </p:nvGraphicFramePr>
        <p:xfrm>
          <a:off x="457200" y="1600200"/>
          <a:ext cx="7467600" cy="487362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282700"/>
          </a:xfrm>
        </p:spPr>
        <p:txBody>
          <a:bodyPr>
            <a:normAutofit fontScale="90000"/>
          </a:bodyPr>
          <a:lstStyle/>
          <a:p>
            <a:pPr fontAlgn="auto">
              <a:spcAft>
                <a:spcPts val="0"/>
              </a:spcAft>
              <a:defRPr/>
            </a:pPr>
            <a:r>
              <a:rPr lang="ru-RU" sz="3200" dirty="0" smtClean="0">
                <a:latin typeface="Times New Roman"/>
              </a:rPr>
              <a:t>Доли отдельных фондов в общем количестве поддержанных грантами публикаций (в %)</a:t>
            </a:r>
            <a:endParaRPr lang="ru-RU" dirty="0"/>
          </a:p>
        </p:txBody>
      </p:sp>
      <p:sp>
        <p:nvSpPr>
          <p:cNvPr id="3" name="Содержимое 2"/>
          <p:cNvSpPr>
            <a:spLocks noGrp="1"/>
          </p:cNvSpPr>
          <p:nvPr>
            <p:ph sz="quarter" idx="1"/>
          </p:nvPr>
        </p:nvSpPr>
        <p:spPr>
          <a:xfrm>
            <a:off x="457200" y="4005263"/>
            <a:ext cx="7467600" cy="2468562"/>
          </a:xfrm>
        </p:spPr>
        <p:txBody>
          <a:bodyPr>
            <a:normAutofit fontScale="85000" lnSpcReduction="20000"/>
          </a:bodyPr>
          <a:lstStyle/>
          <a:p>
            <a:pPr marL="274320" indent="-274320" fontAlgn="auto">
              <a:spcAft>
                <a:spcPts val="0"/>
              </a:spcAft>
              <a:buFont typeface="Wingdings"/>
              <a:buNone/>
              <a:defRPr/>
            </a:pPr>
            <a:r>
              <a:rPr lang="ru-RU" dirty="0" smtClean="0"/>
              <a:t>Средняя доля публикаций, выполненных при участии: </a:t>
            </a:r>
          </a:p>
          <a:p>
            <a:pPr marL="274320" indent="-274320" fontAlgn="auto">
              <a:spcAft>
                <a:spcPts val="0"/>
              </a:spcAft>
              <a:buFont typeface="Wingdings"/>
              <a:buChar char=""/>
              <a:defRPr/>
            </a:pPr>
            <a:r>
              <a:rPr lang="ru-RU" dirty="0" smtClean="0"/>
              <a:t>РФФИ - 28 %; </a:t>
            </a:r>
          </a:p>
          <a:p>
            <a:pPr marL="274320" indent="-274320" fontAlgn="auto">
              <a:spcAft>
                <a:spcPts val="0"/>
              </a:spcAft>
              <a:buFont typeface="Wingdings"/>
              <a:buChar char=""/>
              <a:defRPr/>
            </a:pPr>
            <a:r>
              <a:rPr lang="ru-RU" dirty="0" smtClean="0"/>
              <a:t>БРФФИ – 10,4%; </a:t>
            </a:r>
          </a:p>
          <a:p>
            <a:pPr marL="274320" indent="-274320" fontAlgn="auto">
              <a:spcAft>
                <a:spcPts val="0"/>
              </a:spcAft>
              <a:buFont typeface="Wingdings"/>
              <a:buChar char=""/>
              <a:defRPr/>
            </a:pPr>
            <a:r>
              <a:rPr lang="ru-RU" dirty="0" smtClean="0"/>
              <a:t>РФФИ-БРФФИ (совместные проекты) – 8,5 %; </a:t>
            </a:r>
          </a:p>
          <a:p>
            <a:pPr marL="274320" indent="-274320" fontAlgn="auto">
              <a:spcAft>
                <a:spcPts val="0"/>
              </a:spcAft>
              <a:buFont typeface="Wingdings"/>
              <a:buChar char=""/>
              <a:defRPr/>
            </a:pPr>
            <a:r>
              <a:rPr lang="ru-RU" dirty="0" smtClean="0"/>
              <a:t>ИНТАС – 8,2 %; </a:t>
            </a:r>
          </a:p>
          <a:p>
            <a:pPr marL="274320" indent="-274320" fontAlgn="auto">
              <a:spcAft>
                <a:spcPts val="0"/>
              </a:spcAft>
              <a:buFont typeface="Wingdings"/>
              <a:buChar char=""/>
              <a:defRPr/>
            </a:pPr>
            <a:r>
              <a:rPr lang="ru-RU" dirty="0" smtClean="0"/>
              <a:t>Программ Президиума РАН – 6,7%; </a:t>
            </a:r>
          </a:p>
          <a:p>
            <a:pPr marL="274320" indent="-274320" fontAlgn="auto">
              <a:spcAft>
                <a:spcPts val="0"/>
              </a:spcAft>
              <a:buFont typeface="Wingdings"/>
              <a:buChar char=""/>
              <a:defRPr/>
            </a:pPr>
            <a:r>
              <a:rPr lang="ru-RU" dirty="0" smtClean="0"/>
              <a:t>других организаций – 38,2 %.</a:t>
            </a:r>
          </a:p>
          <a:p>
            <a:pPr marL="274320" indent="-274320" fontAlgn="auto">
              <a:spcAft>
                <a:spcPts val="0"/>
              </a:spcAft>
              <a:buFont typeface="Wingdings"/>
              <a:buChar char=""/>
              <a:defRPr/>
            </a:pPr>
            <a:endParaRPr lang="ru-RU" dirty="0"/>
          </a:p>
        </p:txBody>
      </p:sp>
      <p:graphicFrame>
        <p:nvGraphicFramePr>
          <p:cNvPr id="2050" name="Object 3"/>
          <p:cNvGraphicFramePr>
            <a:graphicFrameLocks noChangeAspect="1"/>
          </p:cNvGraphicFramePr>
          <p:nvPr/>
        </p:nvGraphicFramePr>
        <p:xfrm>
          <a:off x="254000" y="1484313"/>
          <a:ext cx="8351838" cy="2520950"/>
        </p:xfrm>
        <a:graphic>
          <a:graphicData uri="http://schemas.openxmlformats.org/presentationml/2006/ole">
            <p:oleObj spid="_x0000_s2050" name="Документ" r:id="rId4" imgW="6084442" imgH="1828417" progId="Word.Document.12">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282700"/>
          </a:xfrm>
        </p:spPr>
        <p:txBody>
          <a:bodyPr>
            <a:normAutofit fontScale="90000"/>
          </a:bodyPr>
          <a:lstStyle/>
          <a:p>
            <a:pPr fontAlgn="auto">
              <a:spcAft>
                <a:spcPts val="0"/>
              </a:spcAft>
              <a:defRPr/>
            </a:pPr>
            <a:r>
              <a:rPr lang="ru-RU" sz="3200" dirty="0" smtClean="0">
                <a:latin typeface="Times New Roman"/>
              </a:rPr>
              <a:t>Распределение долей публикаций, поддержанных грантами по научным направлениям</a:t>
            </a:r>
            <a:endParaRPr lang="ru-RU" dirty="0"/>
          </a:p>
        </p:txBody>
      </p:sp>
      <p:graphicFrame>
        <p:nvGraphicFramePr>
          <p:cNvPr id="4" name="Содержимое 3"/>
          <p:cNvGraphicFramePr>
            <a:graphicFrameLocks noGrp="1"/>
          </p:cNvGraphicFramePr>
          <p:nvPr>
            <p:ph sz="quarter" idx="1"/>
          </p:nvPr>
        </p:nvGraphicFramePr>
        <p:xfrm>
          <a:off x="457200" y="1600200"/>
          <a:ext cx="7467600" cy="487362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2.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3.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4.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5.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6.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7.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xml><?xml version="1.0" encoding="utf-8"?>
<a:themeOverride xmlns:a="http://schemas.openxmlformats.org/drawingml/2006/main">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Override>
</file>

<file path=ppt/theme/themeOverride3.xml><?xml version="1.0" encoding="utf-8"?>
<a:themeOverride xmlns:a="http://schemas.openxmlformats.org/drawingml/2006/main">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Override>
</file>

<file path=ppt/theme/themeOverride4.xml><?xml version="1.0" encoding="utf-8"?>
<a:themeOverride xmlns:a="http://schemas.openxmlformats.org/drawingml/2006/main">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Override>
</file>

<file path=ppt/theme/themeOverride5.xml><?xml version="1.0" encoding="utf-8"?>
<a:themeOverride xmlns:a="http://schemas.openxmlformats.org/drawingml/2006/main">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Override>
</file>

<file path=ppt/theme/themeOverride6.xml><?xml version="1.0" encoding="utf-8"?>
<a:themeOverride xmlns:a="http://schemas.openxmlformats.org/drawingml/2006/main">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Override>
</file>

<file path=ppt/theme/themeOverride7.xml><?xml version="1.0" encoding="utf-8"?>
<a:themeOverride xmlns:a="http://schemas.openxmlformats.org/drawingml/2006/main">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Override>
</file>

<file path=docProps/app.xml><?xml version="1.0" encoding="utf-8"?>
<Properties xmlns="http://schemas.openxmlformats.org/officeDocument/2006/extended-properties" xmlns:vt="http://schemas.openxmlformats.org/officeDocument/2006/docPropsVTypes">
  <Template>Oriel</Template>
  <TotalTime>129</TotalTime>
  <Words>558</Words>
  <Application>Microsoft Office PowerPoint</Application>
  <PresentationFormat>Экран (4:3)</PresentationFormat>
  <Paragraphs>110</Paragraphs>
  <Slides>13</Slides>
  <Notes>13</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13</vt:i4>
      </vt:variant>
    </vt:vector>
  </HeadingPairs>
  <TitlesOfParts>
    <vt:vector size="21" baseType="lpstr">
      <vt:lpstr>Century Schoolbook</vt:lpstr>
      <vt:lpstr>Arial</vt:lpstr>
      <vt:lpstr>Wingdings</vt:lpstr>
      <vt:lpstr>Wingdings 2</vt:lpstr>
      <vt:lpstr>Calibri</vt:lpstr>
      <vt:lpstr>Times New Roman</vt:lpstr>
      <vt:lpstr>Эркер</vt:lpstr>
      <vt:lpstr>Документ Microsoft Office Word</vt:lpstr>
      <vt:lpstr>Российско-белорусское научное сотрудничество: анализ совместных публикаций по основным библиометрическим индикаторам</vt:lpstr>
      <vt:lpstr>Динамика роста российско-белорусских публикаций за 2001-2010 гг.</vt:lpstr>
      <vt:lpstr>Издания, в которых было опубликовано максимальное количество российско-белорусских статей за период 1990-2010 гг.</vt:lpstr>
      <vt:lpstr>Динамика распределения долей российско-белорусских публикаций в российских и зарубежных изданиях</vt:lpstr>
      <vt:lpstr>Динамика изменения величин среднего импакт-фактора изданий, в которых были опубликованы российско-белорусские статьи</vt:lpstr>
      <vt:lpstr>Уровень средней цитируемости одной российско-белорусской публикации относительно мировых показателей (в %)</vt:lpstr>
      <vt:lpstr>Доли публикаций, выполненных при(без) поддержке различных фондов</vt:lpstr>
      <vt:lpstr>Доли отдельных фондов в общем количестве поддержанных грантами публикаций (в %)</vt:lpstr>
      <vt:lpstr>Распределение долей публикаций, поддержанных грантами по научным направлениям</vt:lpstr>
      <vt:lpstr>среднее количество грантов в расчете на одну статью 2001-2010 гг.</vt:lpstr>
      <vt:lpstr>Выводы</vt:lpstr>
      <vt:lpstr>Выводы</vt:lpstr>
      <vt:lpstr>Благодарю за внимание!</vt:lpstr>
    </vt:vector>
  </TitlesOfParts>
  <Company>LIBRARY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Российско-белорусское научное сотрудничество: анализ совместных публикаций по основным библиометрическим индикаторам</dc:title>
  <dc:creator>Biblioteka</dc:creator>
  <cp:lastModifiedBy>Biblioteka</cp:lastModifiedBy>
  <cp:revision>14</cp:revision>
  <dcterms:created xsi:type="dcterms:W3CDTF">2011-06-24T06:18:31Z</dcterms:created>
  <dcterms:modified xsi:type="dcterms:W3CDTF">2011-06-27T07:43:49Z</dcterms:modified>
</cp:coreProperties>
</file>