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7" r:id="rId1"/>
  </p:sldMasterIdLst>
  <p:notesMasterIdLst>
    <p:notesMasterId r:id="rId22"/>
  </p:notesMasterIdLst>
  <p:handoutMasterIdLst>
    <p:handoutMasterId r:id="rId23"/>
  </p:handoutMasterIdLst>
  <p:sldIdLst>
    <p:sldId id="259" r:id="rId2"/>
    <p:sldId id="298" r:id="rId3"/>
    <p:sldId id="299" r:id="rId4"/>
    <p:sldId id="300" r:id="rId5"/>
    <p:sldId id="281" r:id="rId6"/>
    <p:sldId id="306" r:id="rId7"/>
    <p:sldId id="305" r:id="rId8"/>
    <p:sldId id="301" r:id="rId9"/>
    <p:sldId id="302" r:id="rId10"/>
    <p:sldId id="282" r:id="rId11"/>
    <p:sldId id="294" r:id="rId12"/>
    <p:sldId id="295" r:id="rId13"/>
    <p:sldId id="296" r:id="rId14"/>
    <p:sldId id="297" r:id="rId15"/>
    <p:sldId id="267" r:id="rId16"/>
    <p:sldId id="289" r:id="rId17"/>
    <p:sldId id="268" r:id="rId18"/>
    <p:sldId id="277" r:id="rId19"/>
    <p:sldId id="303" r:id="rId20"/>
    <p:sldId id="304"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9ED6"/>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6992" autoAdjust="0"/>
  </p:normalViewPr>
  <p:slideViewPr>
    <p:cSldViewPr>
      <p:cViewPr>
        <p:scale>
          <a:sx n="66" d="100"/>
          <a:sy n="66" d="100"/>
        </p:scale>
        <p:origin x="-893" y="430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1090;&#1072;&#1088;&#1091;&#1089;&#1072;17\may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may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may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may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21983103572296125"/>
          <c:y val="7.7074769470058299E-4"/>
          <c:w val="0.61862947431453064"/>
          <c:h val="0.91247847461393183"/>
        </c:manualLayout>
      </c:layout>
      <c:pieChart>
        <c:varyColors val="1"/>
        <c:ser>
          <c:idx val="0"/>
          <c:order val="0"/>
          <c:explosion val="9"/>
          <c:dLbls>
            <c:dLbl>
              <c:idx val="1"/>
              <c:layout>
                <c:manualLayout>
                  <c:x val="6.9762140364818277E-3"/>
                  <c:y val="-1.8571026830352187E-2"/>
                </c:manualLayout>
              </c:layout>
              <c:showCatName val="1"/>
              <c:showPercent val="1"/>
            </c:dLbl>
            <c:dLbl>
              <c:idx val="2"/>
              <c:layout>
                <c:manualLayout>
                  <c:x val="-2.1974959467780424E-2"/>
                  <c:y val="0"/>
                </c:manualLayout>
              </c:layout>
              <c:showCatName val="1"/>
              <c:showPercent val="1"/>
            </c:dLbl>
            <c:dLbl>
              <c:idx val="3"/>
              <c:layout>
                <c:manualLayout>
                  <c:x val="-0.14669721255077126"/>
                  <c:y val="-0.18742171008776809"/>
                </c:manualLayout>
              </c:layout>
              <c:showCatName val="1"/>
              <c:showPercent val="1"/>
            </c:dLbl>
            <c:dLbl>
              <c:idx val="5"/>
              <c:layout>
                <c:manualLayout>
                  <c:x val="-0.10437452571183244"/>
                  <c:y val="2.4801931729807811E-2"/>
                </c:manualLayout>
              </c:layout>
              <c:showCatName val="1"/>
              <c:showPercent val="1"/>
            </c:dLbl>
            <c:dLbl>
              <c:idx val="6"/>
              <c:layout>
                <c:manualLayout>
                  <c:x val="7.6376165360157705E-2"/>
                  <c:y val="3.5825012498611288E-2"/>
                </c:manualLayout>
              </c:layout>
              <c:showCatName val="1"/>
              <c:showPercent val="1"/>
            </c:dLbl>
            <c:txPr>
              <a:bodyPr/>
              <a:lstStyle/>
              <a:p>
                <a:pPr>
                  <a:defRPr sz="2200" b="1" i="0" u="none" kern="0" normalizeH="0" baseline="0">
                    <a:solidFill>
                      <a:schemeClr val="tx1"/>
                    </a:solidFill>
                    <a:latin typeface="+mn-lt"/>
                  </a:defRPr>
                </a:pPr>
                <a:endParaRPr lang="ru-RU"/>
              </a:p>
            </c:txPr>
            <c:showCatName val="1"/>
            <c:showPercent val="1"/>
            <c:showLeaderLines val="1"/>
          </c:dLbls>
          <c:cat>
            <c:strRef>
              <c:f>Лист8!$A$2:$A$8</c:f>
              <c:strCache>
                <c:ptCount val="7"/>
                <c:pt idx="0">
                  <c:v>монография</c:v>
                </c:pt>
                <c:pt idx="1">
                  <c:v>том многотомника  </c:v>
                </c:pt>
                <c:pt idx="2">
                  <c:v>выпуск сериального издания  </c:v>
                </c:pt>
                <c:pt idx="3">
                  <c:v>сборник статей</c:v>
                </c:pt>
                <c:pt idx="4">
                  <c:v>прочие виды публикаций    </c:v>
                </c:pt>
                <c:pt idx="5">
                  <c:v>статья из журнала, сборника трудов,    </c:v>
                </c:pt>
                <c:pt idx="6">
                  <c:v>отдельный оттиск</c:v>
                </c:pt>
              </c:strCache>
            </c:strRef>
          </c:cat>
          <c:val>
            <c:numRef>
              <c:f>Лист8!$B$2:$B$8</c:f>
              <c:numCache>
                <c:formatCode>General</c:formatCode>
                <c:ptCount val="7"/>
                <c:pt idx="0">
                  <c:v>6875</c:v>
                </c:pt>
                <c:pt idx="1">
                  <c:v>2446</c:v>
                </c:pt>
                <c:pt idx="2">
                  <c:v>705</c:v>
                </c:pt>
                <c:pt idx="3">
                  <c:v>601</c:v>
                </c:pt>
                <c:pt idx="4">
                  <c:v>2776</c:v>
                </c:pt>
                <c:pt idx="5">
                  <c:v>2371</c:v>
                </c:pt>
                <c:pt idx="6">
                  <c:v>632</c:v>
                </c:pt>
              </c:numCache>
            </c:numRef>
          </c:val>
        </c:ser>
        <c:dLbls>
          <c:showCatName val="1"/>
          <c:showPercent val="1"/>
        </c:dLbls>
        <c:firstSliceAng val="0"/>
      </c:pieChart>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otX val="0"/>
      <c:rotY val="0"/>
      <c:perspective val="20"/>
    </c:view3D>
    <c:plotArea>
      <c:layout>
        <c:manualLayout>
          <c:layoutTarget val="inner"/>
          <c:xMode val="edge"/>
          <c:yMode val="edge"/>
          <c:x val="0.1279328521434821"/>
          <c:y val="5.1400554097404488E-2"/>
          <c:w val="0.8692893700787403"/>
          <c:h val="0.8326195683872849"/>
        </c:manualLayout>
      </c:layout>
      <c:bar3DChart>
        <c:barDir val="col"/>
        <c:grouping val="stacked"/>
        <c:ser>
          <c:idx val="0"/>
          <c:order val="0"/>
          <c:cat>
            <c:numRef>
              <c:f>Лист6!$B$16:$E$16</c:f>
              <c:numCache>
                <c:formatCode>General</c:formatCode>
                <c:ptCount val="4"/>
                <c:pt idx="0">
                  <c:v>2010</c:v>
                </c:pt>
                <c:pt idx="1">
                  <c:v>2011</c:v>
                </c:pt>
                <c:pt idx="2">
                  <c:v>2012</c:v>
                </c:pt>
                <c:pt idx="3">
                  <c:v>2013</c:v>
                </c:pt>
              </c:numCache>
            </c:numRef>
          </c:cat>
          <c:val>
            <c:numRef>
              <c:f>Лист6!$B$15:$E$15</c:f>
              <c:numCache>
                <c:formatCode>General</c:formatCode>
                <c:ptCount val="4"/>
                <c:pt idx="0">
                  <c:v>2337</c:v>
                </c:pt>
                <c:pt idx="1">
                  <c:v>2474</c:v>
                </c:pt>
                <c:pt idx="2">
                  <c:v>2677</c:v>
                </c:pt>
                <c:pt idx="3">
                  <c:v>3000</c:v>
                </c:pt>
              </c:numCache>
            </c:numRef>
          </c:val>
        </c:ser>
        <c:dLbls/>
        <c:shape val="box"/>
        <c:axId val="59449344"/>
        <c:axId val="59496320"/>
        <c:axId val="0"/>
      </c:bar3DChart>
      <c:catAx>
        <c:axId val="59449344"/>
        <c:scaling>
          <c:orientation val="minMax"/>
        </c:scaling>
        <c:axPos val="b"/>
        <c:numFmt formatCode="General" sourceLinked="1"/>
        <c:tickLblPos val="nextTo"/>
        <c:txPr>
          <a:bodyPr/>
          <a:lstStyle/>
          <a:p>
            <a:pPr>
              <a:defRPr sz="1500" baseline="0"/>
            </a:pPr>
            <a:endParaRPr lang="ru-RU"/>
          </a:p>
        </c:txPr>
        <c:crossAx val="59496320"/>
        <c:crosses val="autoZero"/>
        <c:auto val="1"/>
        <c:lblAlgn val="ctr"/>
        <c:lblOffset val="100"/>
      </c:catAx>
      <c:valAx>
        <c:axId val="59496320"/>
        <c:scaling>
          <c:orientation val="minMax"/>
        </c:scaling>
        <c:axPos val="l"/>
        <c:majorGridlines/>
        <c:numFmt formatCode="General" sourceLinked="1"/>
        <c:tickLblPos val="nextTo"/>
        <c:txPr>
          <a:bodyPr/>
          <a:lstStyle/>
          <a:p>
            <a:pPr>
              <a:defRPr sz="1700" baseline="0"/>
            </a:pPr>
            <a:endParaRPr lang="ru-RU"/>
          </a:p>
        </c:txPr>
        <c:crossAx val="5944934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3200" b="1" i="0" u="none" strike="noStrike" baseline="0" dirty="0" smtClean="0">
                <a:effectLst/>
              </a:rPr>
              <a:t>Поставки сверстанных </a:t>
            </a:r>
            <a:r>
              <a:rPr lang="ru-RU" sz="3200" b="1" i="0" u="none" strike="noStrike" baseline="0" dirty="0" smtClean="0">
                <a:effectLst/>
              </a:rPr>
              <a:t>изданий в</a:t>
            </a:r>
          </a:p>
          <a:p>
            <a:pPr>
              <a:defRPr/>
            </a:pPr>
            <a:r>
              <a:rPr lang="ru-RU" sz="3200" b="1" i="0" u="none" strike="noStrike" baseline="0" dirty="0" smtClean="0">
                <a:effectLst/>
              </a:rPr>
              <a:t> </a:t>
            </a:r>
            <a:r>
              <a:rPr lang="ru-RU" sz="3200" b="1" i="0" u="none" strike="noStrike" baseline="0" dirty="0" smtClean="0">
                <a:effectLst/>
              </a:rPr>
              <a:t>2010. 2011. 2012. 2013гг. </a:t>
            </a:r>
            <a:endParaRPr lang="ru-RU" sz="3200" baseline="0" dirty="0"/>
          </a:p>
        </c:rich>
      </c:tx>
      <c:layout>
        <c:manualLayout>
          <c:xMode val="edge"/>
          <c:yMode val="edge"/>
          <c:x val="0.19788712564775557"/>
          <c:y val="1.330248107809222E-2"/>
        </c:manualLayout>
      </c:layout>
    </c:title>
    <c:plotArea>
      <c:layout>
        <c:manualLayout>
          <c:layoutTarget val="inner"/>
          <c:xMode val="edge"/>
          <c:yMode val="edge"/>
          <c:x val="8.1066666666666676E-2"/>
          <c:y val="0.17817289854474994"/>
          <c:w val="0.90799316239316252"/>
          <c:h val="0.64863750669909737"/>
        </c:manualLayout>
      </c:layout>
      <c:lineChart>
        <c:grouping val="standard"/>
        <c:ser>
          <c:idx val="0"/>
          <c:order val="0"/>
          <c:tx>
            <c:strRef>
              <c:f>Лист6!$B$2</c:f>
              <c:strCache>
                <c:ptCount val="1"/>
                <c:pt idx="0">
                  <c:v>2010</c:v>
                </c:pt>
              </c:strCache>
            </c:strRef>
          </c:tx>
          <c:spPr>
            <a:ln w="47625">
              <a:solidFill>
                <a:srgbClr val="00B050"/>
              </a:solidFill>
            </a:ln>
          </c:spPr>
          <c:marker>
            <c:symbol val="none"/>
          </c:marker>
          <c:dPt>
            <c:idx val="0"/>
          </c:dPt>
          <c:cat>
            <c:strRef>
              <c:f>Лист6!$A$3:$A$14</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Лист6!$B$3:$B$14</c:f>
              <c:numCache>
                <c:formatCode>General</c:formatCode>
                <c:ptCount val="12"/>
                <c:pt idx="0">
                  <c:v>78</c:v>
                </c:pt>
                <c:pt idx="1">
                  <c:v>152</c:v>
                </c:pt>
                <c:pt idx="2">
                  <c:v>235</c:v>
                </c:pt>
                <c:pt idx="3">
                  <c:v>241</c:v>
                </c:pt>
                <c:pt idx="4">
                  <c:v>246</c:v>
                </c:pt>
                <c:pt idx="5">
                  <c:v>153</c:v>
                </c:pt>
                <c:pt idx="6">
                  <c:v>296</c:v>
                </c:pt>
                <c:pt idx="7">
                  <c:v>54</c:v>
                </c:pt>
                <c:pt idx="8">
                  <c:v>111</c:v>
                </c:pt>
                <c:pt idx="9">
                  <c:v>119</c:v>
                </c:pt>
                <c:pt idx="10">
                  <c:v>412</c:v>
                </c:pt>
                <c:pt idx="11">
                  <c:v>240</c:v>
                </c:pt>
              </c:numCache>
            </c:numRef>
          </c:val>
          <c:smooth val="1"/>
        </c:ser>
        <c:ser>
          <c:idx val="1"/>
          <c:order val="1"/>
          <c:tx>
            <c:strRef>
              <c:f>Лист6!$C$2</c:f>
              <c:strCache>
                <c:ptCount val="1"/>
                <c:pt idx="0">
                  <c:v>2011</c:v>
                </c:pt>
              </c:strCache>
            </c:strRef>
          </c:tx>
          <c:spPr>
            <a:ln w="63500" cmpd="dbl">
              <a:solidFill>
                <a:schemeClr val="accent6">
                  <a:lumMod val="75000"/>
                </a:schemeClr>
              </a:solidFill>
            </a:ln>
          </c:spPr>
          <c:marker>
            <c:symbol val="none"/>
          </c:marker>
          <c:cat>
            <c:strRef>
              <c:f>Лист6!$A$3:$A$14</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Лист6!$C$3:$C$14</c:f>
              <c:numCache>
                <c:formatCode>General</c:formatCode>
                <c:ptCount val="12"/>
                <c:pt idx="0">
                  <c:v>143</c:v>
                </c:pt>
                <c:pt idx="1">
                  <c:v>303</c:v>
                </c:pt>
                <c:pt idx="2">
                  <c:v>160</c:v>
                </c:pt>
                <c:pt idx="3">
                  <c:v>189</c:v>
                </c:pt>
                <c:pt idx="4">
                  <c:v>156</c:v>
                </c:pt>
                <c:pt idx="5">
                  <c:v>169</c:v>
                </c:pt>
                <c:pt idx="6">
                  <c:v>145</c:v>
                </c:pt>
                <c:pt idx="7">
                  <c:v>105</c:v>
                </c:pt>
                <c:pt idx="8">
                  <c:v>173</c:v>
                </c:pt>
                <c:pt idx="9">
                  <c:v>385</c:v>
                </c:pt>
                <c:pt idx="10">
                  <c:v>250</c:v>
                </c:pt>
                <c:pt idx="11">
                  <c:v>296</c:v>
                </c:pt>
              </c:numCache>
            </c:numRef>
          </c:val>
          <c:smooth val="1"/>
        </c:ser>
        <c:ser>
          <c:idx val="2"/>
          <c:order val="2"/>
          <c:tx>
            <c:strRef>
              <c:f>Лист6!$D$2</c:f>
              <c:strCache>
                <c:ptCount val="1"/>
                <c:pt idx="0">
                  <c:v>2012</c:v>
                </c:pt>
              </c:strCache>
            </c:strRef>
          </c:tx>
          <c:spPr>
            <a:ln w="63500" cmpd="thickThin">
              <a:solidFill>
                <a:schemeClr val="accent1">
                  <a:shade val="95000"/>
                  <a:satMod val="105000"/>
                </a:schemeClr>
              </a:solidFill>
            </a:ln>
          </c:spPr>
          <c:marker>
            <c:symbol val="none"/>
          </c:marker>
          <c:dPt>
            <c:idx val="0"/>
          </c:dPt>
          <c:dPt>
            <c:idx val="1"/>
          </c:dPt>
          <c:dPt>
            <c:idx val="8"/>
          </c:dPt>
          <c:cat>
            <c:strRef>
              <c:f>Лист6!$A$3:$A$14</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Лист6!$D$3:$D$14</c:f>
              <c:numCache>
                <c:formatCode>General</c:formatCode>
                <c:ptCount val="12"/>
                <c:pt idx="0">
                  <c:v>119</c:v>
                </c:pt>
                <c:pt idx="1">
                  <c:v>215</c:v>
                </c:pt>
                <c:pt idx="2">
                  <c:v>237</c:v>
                </c:pt>
                <c:pt idx="3">
                  <c:v>169</c:v>
                </c:pt>
                <c:pt idx="4">
                  <c:v>199</c:v>
                </c:pt>
                <c:pt idx="5">
                  <c:v>227</c:v>
                </c:pt>
                <c:pt idx="6">
                  <c:v>154</c:v>
                </c:pt>
                <c:pt idx="7">
                  <c:v>181</c:v>
                </c:pt>
                <c:pt idx="8">
                  <c:v>222</c:v>
                </c:pt>
                <c:pt idx="9">
                  <c:v>237</c:v>
                </c:pt>
                <c:pt idx="10">
                  <c:v>433</c:v>
                </c:pt>
                <c:pt idx="11">
                  <c:v>284</c:v>
                </c:pt>
              </c:numCache>
            </c:numRef>
          </c:val>
          <c:smooth val="1"/>
        </c:ser>
        <c:ser>
          <c:idx val="3"/>
          <c:order val="3"/>
          <c:tx>
            <c:strRef>
              <c:f>Лист6!$E$2</c:f>
              <c:strCache>
                <c:ptCount val="1"/>
                <c:pt idx="0">
                  <c:v>2013</c:v>
                </c:pt>
              </c:strCache>
            </c:strRef>
          </c:tx>
          <c:spPr>
            <a:ln w="69850" cmpd="tri"/>
          </c:spPr>
          <c:marker>
            <c:symbol val="none"/>
          </c:marker>
          <c:cat>
            <c:strRef>
              <c:f>Лист6!$A$3:$A$14</c:f>
              <c:strCache>
                <c:ptCount val="12"/>
                <c:pt idx="0">
                  <c:v>январь</c:v>
                </c:pt>
                <c:pt idx="1">
                  <c:v>февраль</c:v>
                </c:pt>
                <c:pt idx="2">
                  <c:v>март</c:v>
                </c:pt>
                <c:pt idx="3">
                  <c:v>апрель</c:v>
                </c:pt>
                <c:pt idx="4">
                  <c:v>май</c:v>
                </c:pt>
                <c:pt idx="5">
                  <c:v>июнь</c:v>
                </c:pt>
                <c:pt idx="6">
                  <c:v>июль</c:v>
                </c:pt>
                <c:pt idx="7">
                  <c:v>август</c:v>
                </c:pt>
                <c:pt idx="8">
                  <c:v>сентябрь</c:v>
                </c:pt>
                <c:pt idx="9">
                  <c:v>октябрь</c:v>
                </c:pt>
                <c:pt idx="10">
                  <c:v>ноябрь</c:v>
                </c:pt>
                <c:pt idx="11">
                  <c:v>декабрь</c:v>
                </c:pt>
              </c:strCache>
            </c:strRef>
          </c:cat>
          <c:val>
            <c:numRef>
              <c:f>Лист6!$E$3:$E$8</c:f>
              <c:numCache>
                <c:formatCode>General</c:formatCode>
                <c:ptCount val="6"/>
                <c:pt idx="0">
                  <c:v>229</c:v>
                </c:pt>
                <c:pt idx="1">
                  <c:v>230</c:v>
                </c:pt>
                <c:pt idx="2">
                  <c:v>323</c:v>
                </c:pt>
                <c:pt idx="3">
                  <c:v>322</c:v>
                </c:pt>
                <c:pt idx="4">
                  <c:v>209</c:v>
                </c:pt>
                <c:pt idx="5">
                  <c:v>201</c:v>
                </c:pt>
              </c:numCache>
            </c:numRef>
          </c:val>
          <c:smooth val="1"/>
        </c:ser>
        <c:dLbls/>
        <c:marker val="1"/>
        <c:axId val="87243776"/>
        <c:axId val="87292160"/>
      </c:lineChart>
      <c:catAx>
        <c:axId val="87243776"/>
        <c:scaling>
          <c:orientation val="minMax"/>
        </c:scaling>
        <c:axPos val="b"/>
        <c:numFmt formatCode="General" sourceLinked="1"/>
        <c:majorTickMark val="none"/>
        <c:tickLblPos val="nextTo"/>
        <c:crossAx val="87292160"/>
        <c:crosses val="autoZero"/>
        <c:auto val="1"/>
        <c:lblAlgn val="ctr"/>
        <c:lblOffset val="100"/>
      </c:catAx>
      <c:valAx>
        <c:axId val="87292160"/>
        <c:scaling>
          <c:orientation val="minMax"/>
        </c:scaling>
        <c:axPos val="l"/>
        <c:majorGridlines/>
        <c:title>
          <c:tx>
            <c:rich>
              <a:bodyPr/>
              <a:lstStyle/>
              <a:p>
                <a:pPr>
                  <a:defRPr/>
                </a:pPr>
                <a:r>
                  <a:rPr lang="ru-RU"/>
                  <a:t>количество книг </a:t>
                </a:r>
              </a:p>
            </c:rich>
          </c:tx>
          <c:layout/>
        </c:title>
        <c:numFmt formatCode="General" sourceLinked="1"/>
        <c:majorTickMark val="none"/>
        <c:tickLblPos val="nextTo"/>
        <c:crossAx val="87243776"/>
        <c:crosses val="autoZero"/>
        <c:crossBetween val="between"/>
      </c:valAx>
      <c:dTable>
        <c:showHorzBorder val="1"/>
        <c:showVertBorder val="1"/>
        <c:showKeys val="1"/>
      </c:dTable>
      <c:spPr>
        <a:noFill/>
        <a:ln w="25400">
          <a:no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dPt>
            <c:idx val="0"/>
            <c:explosion val="5"/>
          </c:dPt>
          <c:dPt>
            <c:idx val="1"/>
            <c:explosion val="6"/>
          </c:dPt>
          <c:dPt>
            <c:idx val="2"/>
            <c:explosion val="4"/>
          </c:dPt>
          <c:dPt>
            <c:idx val="3"/>
            <c:explosion val="5"/>
          </c:dPt>
          <c:dLbls>
            <c:dLbl>
              <c:idx val="2"/>
              <c:layout/>
              <c:tx>
                <c:rich>
                  <a:bodyPr/>
                  <a:lstStyle/>
                  <a:p>
                    <a:r>
                      <a:rPr lang="ru-RU" sz="1800"/>
                      <a:t>БЕН
22%</a:t>
                    </a:r>
                    <a:endParaRPr lang="ru-RU"/>
                  </a:p>
                </c:rich>
              </c:tx>
              <c:showCatName val="1"/>
              <c:showPercent val="1"/>
            </c:dLbl>
            <c:dLbl>
              <c:idx val="3"/>
              <c:spPr>
                <a:solidFill>
                  <a:schemeClr val="lt1"/>
                </a:solidFill>
                <a:ln w="25400" cap="flat" cmpd="sng" algn="ctr">
                  <a:solidFill>
                    <a:schemeClr val="accent1"/>
                  </a:solidFill>
                  <a:prstDash val="solid"/>
                </a:ln>
                <a:effectLst/>
              </c:spPr>
              <c:txPr>
                <a:bodyPr/>
                <a:lstStyle/>
                <a:p>
                  <a:pPr>
                    <a:defRPr sz="1800">
                      <a:solidFill>
                        <a:schemeClr val="dk1"/>
                      </a:solidFill>
                      <a:latin typeface="+mn-lt"/>
                      <a:ea typeface="+mn-ea"/>
                      <a:cs typeface="+mn-cs"/>
                    </a:defRPr>
                  </a:pPr>
                  <a:endParaRPr lang="ru-RU"/>
                </a:p>
              </c:txPr>
            </c:dLbl>
            <c:dLbl>
              <c:idx val="5"/>
              <c:layout>
                <c:manualLayout>
                  <c:x val="1.3224362339322969E-2"/>
                  <c:y val="-6.8193098899286819E-3"/>
                </c:manualLayout>
              </c:layout>
              <c:showCatName val="1"/>
              <c:showPercent val="1"/>
            </c:dLbl>
            <c:spPr>
              <a:solidFill>
                <a:schemeClr val="lt1"/>
              </a:solidFill>
              <a:ln w="25400" cap="flat" cmpd="sng" algn="ctr">
                <a:solidFill>
                  <a:schemeClr val="accent6"/>
                </a:solidFill>
                <a:prstDash val="solid"/>
              </a:ln>
              <a:effectLst/>
            </c:spPr>
            <c:txPr>
              <a:bodyPr/>
              <a:lstStyle/>
              <a:p>
                <a:pPr>
                  <a:defRPr sz="1800">
                    <a:solidFill>
                      <a:schemeClr val="dk1"/>
                    </a:solidFill>
                    <a:latin typeface="+mn-lt"/>
                    <a:ea typeface="+mn-ea"/>
                    <a:cs typeface="+mn-cs"/>
                  </a:defRPr>
                </a:pPr>
                <a:endParaRPr lang="ru-RU"/>
              </a:p>
            </c:txPr>
            <c:showCatName val="1"/>
            <c:showPercent val="1"/>
            <c:showLeaderLines val="1"/>
          </c:dLbls>
          <c:cat>
            <c:strRef>
              <c:f>Лист7!$B$21:$H$21</c:f>
              <c:strCache>
                <c:ptCount val="7"/>
                <c:pt idx="0">
                  <c:v>МСЦ</c:v>
                </c:pt>
                <c:pt idx="1">
                  <c:v>ИНИОН</c:v>
                </c:pt>
                <c:pt idx="2">
                  <c:v>БЕН</c:v>
                </c:pt>
                <c:pt idx="3">
                  <c:v>СПБ</c:v>
                </c:pt>
                <c:pt idx="4">
                  <c:v>ИРЛИ </c:v>
                </c:pt>
                <c:pt idx="5">
                  <c:v>МИ им. Стеклова</c:v>
                </c:pt>
                <c:pt idx="6">
                  <c:v>Другие</c:v>
                </c:pt>
              </c:strCache>
            </c:strRef>
          </c:cat>
          <c:val>
            <c:numRef>
              <c:f>Лист7!$B$22:$H$22</c:f>
              <c:numCache>
                <c:formatCode>General</c:formatCode>
                <c:ptCount val="7"/>
                <c:pt idx="0">
                  <c:v>1398</c:v>
                </c:pt>
                <c:pt idx="1">
                  <c:v>2896</c:v>
                </c:pt>
                <c:pt idx="2">
                  <c:v>1907</c:v>
                </c:pt>
                <c:pt idx="3">
                  <c:v>1524</c:v>
                </c:pt>
                <c:pt idx="4">
                  <c:v>462</c:v>
                </c:pt>
                <c:pt idx="5">
                  <c:v>239</c:v>
                </c:pt>
                <c:pt idx="6">
                  <c:v>375</c:v>
                </c:pt>
              </c:numCache>
            </c:numRef>
          </c:val>
        </c:ser>
        <c:dLbls>
          <c:showCatName val="1"/>
          <c:showPercent val="1"/>
        </c:dLbls>
      </c:pie3DChart>
      <c:spPr>
        <a:noFill/>
        <a:ln w="25400">
          <a:noFill/>
        </a:ln>
        <a:effectLst/>
      </c:spPr>
    </c:plotArea>
    <c:plotVisOnly val="1"/>
    <c:dispBlanksAs val="zero"/>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ru-RU"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ru-RU" sz="1200">
                <a:latin typeface="+mn-lt"/>
                <a:cs typeface="+mn-cs"/>
              </a:defRPr>
            </a:lvl1pPr>
          </a:lstStyle>
          <a:p>
            <a:pPr>
              <a:defRPr/>
            </a:pPr>
            <a:fld id="{32927118-A849-4A71-9247-AEFE23BF0E0B}" type="datetimeFigureOut">
              <a:rPr/>
              <a:pPr>
                <a:defRPr/>
              </a:pPr>
              <a:t>21.06.2013</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ru-RU"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ru-RU" sz="1200">
                <a:latin typeface="+mn-lt"/>
                <a:cs typeface="+mn-cs"/>
              </a:defRPr>
            </a:lvl1pPr>
          </a:lstStyle>
          <a:p>
            <a:pPr>
              <a:defRPr/>
            </a:pPr>
            <a:fld id="{05719308-6975-4FFA-BA47-B73DC4907A67}" type="slidenum">
              <a:rPr/>
              <a:pPr>
                <a:defRPr/>
              </a:pPr>
              <a:t>‹#›</a:t>
            </a:fld>
            <a:endParaRPr dirty="0"/>
          </a:p>
        </p:txBody>
      </p:sp>
    </p:spTree>
    <p:extLst>
      <p:ext uri="{BB962C8B-B14F-4D97-AF65-F5344CB8AC3E}">
        <p14:creationId xmlns:p14="http://schemas.microsoft.com/office/powerpoint/2010/main" xmlns="" val="76107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latinLnBrk="0">
              <a:spcBef>
                <a:spcPts val="0"/>
              </a:spcBef>
              <a:spcAft>
                <a:spcPts val="0"/>
              </a:spcAft>
              <a:defRPr lang="ru-RU"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latinLnBrk="0">
              <a:spcBef>
                <a:spcPts val="0"/>
              </a:spcBef>
              <a:spcAft>
                <a:spcPts val="0"/>
              </a:spcAft>
              <a:defRPr lang="ru-RU" sz="1200">
                <a:latin typeface="+mn-lt"/>
                <a:cs typeface="+mn-cs"/>
              </a:defRPr>
            </a:lvl1pPr>
          </a:lstStyle>
          <a:p>
            <a:pPr>
              <a:defRPr/>
            </a:pPr>
            <a:fld id="{225D235A-59FC-4971-B99E-84318559E20C}" type="datetimeFigureOut">
              <a:rPr/>
              <a:pPr>
                <a:defRPr/>
              </a:pPr>
              <a:t>21.06.2013</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latinLnBrk="0">
              <a:spcBef>
                <a:spcPts val="0"/>
              </a:spcBef>
              <a:spcAft>
                <a:spcPts val="0"/>
              </a:spcAft>
              <a:defRPr lang="ru-RU"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latinLnBrk="0">
              <a:spcBef>
                <a:spcPts val="0"/>
              </a:spcBef>
              <a:spcAft>
                <a:spcPts val="0"/>
              </a:spcAft>
              <a:defRPr lang="ru-RU" sz="1200">
                <a:latin typeface="+mn-lt"/>
                <a:cs typeface="+mn-cs"/>
              </a:defRPr>
            </a:lvl1pPr>
          </a:lstStyle>
          <a:p>
            <a:pPr>
              <a:defRPr/>
            </a:pPr>
            <a:fld id="{155C237D-AFBC-4239-98DC-DFEDC1554174}" type="slidenum">
              <a:rPr/>
              <a:pPr>
                <a:defRPr/>
              </a:pPr>
              <a:t>‹#›</a:t>
            </a:fld>
            <a:endParaRPr/>
          </a:p>
        </p:txBody>
      </p:sp>
    </p:spTree>
    <p:extLst>
      <p:ext uri="{BB962C8B-B14F-4D97-AF65-F5344CB8AC3E}">
        <p14:creationId xmlns:p14="http://schemas.microsoft.com/office/powerpoint/2010/main" xmlns="" val="3057922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ru-RU" sz="1200" kern="1200">
        <a:solidFill>
          <a:schemeClr val="tx1"/>
        </a:solidFill>
        <a:latin typeface="+mn-lt"/>
        <a:ea typeface="+mn-ea"/>
        <a:cs typeface="+mn-cs"/>
      </a:defRPr>
    </a:lvl1pPr>
    <a:lvl2pPr marL="457200" algn="l" rtl="0" eaLnBrk="0" fontAlgn="base" hangingPunct="0">
      <a:spcBef>
        <a:spcPct val="30000"/>
      </a:spcBef>
      <a:spcAft>
        <a:spcPct val="0"/>
      </a:spcAft>
      <a:defRPr lang="ru-RU" sz="1200" kern="1200">
        <a:solidFill>
          <a:schemeClr val="tx1"/>
        </a:solidFill>
        <a:latin typeface="+mn-lt"/>
        <a:ea typeface="+mn-ea"/>
        <a:cs typeface="+mn-cs"/>
      </a:defRPr>
    </a:lvl2pPr>
    <a:lvl3pPr marL="914400" algn="l" rtl="0" eaLnBrk="0" fontAlgn="base" hangingPunct="0">
      <a:spcBef>
        <a:spcPct val="30000"/>
      </a:spcBef>
      <a:spcAft>
        <a:spcPct val="0"/>
      </a:spcAft>
      <a:defRPr lang="ru-RU" sz="1200" kern="1200">
        <a:solidFill>
          <a:schemeClr val="tx1"/>
        </a:solidFill>
        <a:latin typeface="+mn-lt"/>
        <a:ea typeface="+mn-ea"/>
        <a:cs typeface="+mn-cs"/>
      </a:defRPr>
    </a:lvl3pPr>
    <a:lvl4pPr marL="1371600" algn="l" rtl="0" eaLnBrk="0" fontAlgn="base" hangingPunct="0">
      <a:spcBef>
        <a:spcPct val="30000"/>
      </a:spcBef>
      <a:spcAft>
        <a:spcPct val="0"/>
      </a:spcAft>
      <a:defRPr lang="ru-RU" sz="1200" kern="1200">
        <a:solidFill>
          <a:schemeClr val="tx1"/>
        </a:solidFill>
        <a:latin typeface="+mn-lt"/>
        <a:ea typeface="+mn-ea"/>
        <a:cs typeface="+mn-cs"/>
      </a:defRPr>
    </a:lvl4pPr>
    <a:lvl5pPr marL="1828800" algn="l" rtl="0" eaLnBrk="0" fontAlgn="base" hangingPunct="0">
      <a:spcBef>
        <a:spcPct val="30000"/>
      </a:spcBef>
      <a:spcAft>
        <a:spcPct val="0"/>
      </a:spcAft>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smtClean="0"/>
              <a:t>Этот шаблон можно использовать как начальный файл для представления учебных материалов группе слушателей.</a:t>
            </a:r>
          </a:p>
          <a:p>
            <a:pPr eaLnBrk="1" hangingPunct="1">
              <a:spcBef>
                <a:spcPct val="0"/>
              </a:spcBef>
            </a:pPr>
            <a:endParaRPr smtClean="0"/>
          </a:p>
          <a:p>
            <a:pPr eaLnBrk="1" hangingPunct="1">
              <a:spcBef>
                <a:spcPct val="0"/>
              </a:spcBef>
            </a:pPr>
            <a:r>
              <a:rPr b="1" smtClean="0"/>
              <a:t>Разделы</a:t>
            </a:r>
            <a:endParaRPr smtClean="0"/>
          </a:p>
          <a:p>
            <a:pPr eaLnBrk="1" hangingPunct="1">
              <a:spcBef>
                <a:spcPct val="0"/>
              </a:spcBef>
            </a:pPr>
            <a:r>
              <a:rPr smtClean="0"/>
              <a:t>Для добавления разделов щелкните слайд правой кнопкой мыши. Разделы позволяют упорядочить слайды и организовать совместную работу нескольких авторов.</a:t>
            </a:r>
          </a:p>
          <a:p>
            <a:pPr eaLnBrk="1" hangingPunct="1">
              <a:spcBef>
                <a:spcPct val="0"/>
              </a:spcBef>
            </a:pPr>
            <a:endParaRPr b="1" smtClean="0"/>
          </a:p>
          <a:p>
            <a:pPr eaLnBrk="1" hangingPunct="1">
              <a:spcBef>
                <a:spcPct val="0"/>
              </a:spcBef>
            </a:pPr>
            <a:r>
              <a:rPr b="1" smtClean="0"/>
              <a:t>Заметки</a:t>
            </a:r>
          </a:p>
          <a:p>
            <a:pPr eaLnBrk="1" hangingPunct="1">
              <a:spcBef>
                <a:spcPct val="0"/>
              </a:spcBef>
            </a:pPr>
            <a:r>
              <a:rPr smtClean="0"/>
              <a:t>Используйте раздел заметок для размещения заметок докладчика или дополнительных сведений для аудитории. Во время воспроизведения презентации эти заметки отображаются в представлении презентации. </a:t>
            </a:r>
          </a:p>
          <a:p>
            <a:pPr eaLnBrk="1" hangingPunct="1">
              <a:spcBef>
                <a:spcPct val="0"/>
              </a:spcBef>
            </a:pPr>
            <a:r>
              <a:rPr smtClean="0"/>
              <a:t>Обращайте внимание на размер шрифта (важно обеспечить различимость при ослабленном зрении, видеосъемке и чтении с экрана)</a:t>
            </a:r>
          </a:p>
          <a:p>
            <a:pPr eaLnBrk="1" hangingPunct="1">
              <a:spcBef>
                <a:spcPct val="0"/>
              </a:spcBef>
            </a:pPr>
            <a:endParaRPr smtClean="0"/>
          </a:p>
          <a:p>
            <a:pPr eaLnBrk="1" hangingPunct="1">
              <a:spcBef>
                <a:spcPct val="0"/>
              </a:spcBef>
            </a:pPr>
            <a:r>
              <a:rPr b="1" smtClean="0"/>
              <a:t>Сочетаемые цвета </a:t>
            </a:r>
          </a:p>
          <a:p>
            <a:pPr eaLnBrk="1" hangingPunct="1">
              <a:spcBef>
                <a:spcPct val="0"/>
              </a:spcBef>
            </a:pPr>
            <a:r>
              <a:rPr smtClean="0"/>
              <a:t>Обратите особое внимание на графики, диаграммы и надписи. </a:t>
            </a:r>
          </a:p>
          <a:p>
            <a:pPr eaLnBrk="1" hangingPunct="1">
              <a:spcBef>
                <a:spcPct val="0"/>
              </a:spcBef>
            </a:pPr>
            <a:r>
              <a:rPr smtClean="0"/>
              <a:t>Учтите, что печать будет выполняться в черно-белом режиме или в оттенках серого. Выполните пробную печать, чтобы убедиться в сохранении разницы между цветами при печати в черно-белом режиме или в оттенках серого.</a:t>
            </a:r>
          </a:p>
          <a:p>
            <a:pPr eaLnBrk="1" hangingPunct="1">
              <a:spcBef>
                <a:spcPct val="0"/>
              </a:spcBef>
            </a:pPr>
            <a:endParaRPr smtClean="0"/>
          </a:p>
          <a:p>
            <a:pPr eaLnBrk="1" hangingPunct="1">
              <a:spcBef>
                <a:spcPct val="0"/>
              </a:spcBef>
            </a:pPr>
            <a:r>
              <a:rPr b="1" smtClean="0"/>
              <a:t>Диаграммы, таблицы и графики</a:t>
            </a:r>
          </a:p>
          <a:p>
            <a:pPr eaLnBrk="1" hangingPunct="1">
              <a:spcBef>
                <a:spcPct val="0"/>
              </a:spcBef>
            </a:pPr>
            <a:r>
              <a:rPr smtClean="0"/>
              <a:t>Не усложняйте восприятие: по возможности используйте согласованные, простые стили и цвета.</a:t>
            </a:r>
          </a:p>
          <a:p>
            <a:pPr eaLnBrk="1" hangingPunct="1">
              <a:spcBef>
                <a:spcPct val="0"/>
              </a:spcBef>
            </a:pPr>
            <a:r>
              <a:rPr smtClean="0"/>
              <a:t>Снабдите все диаграммы и таблицы подписями.</a:t>
            </a:r>
          </a:p>
          <a:p>
            <a:pPr eaLnBrk="1" hangingPunct="1">
              <a:spcBef>
                <a:spcPct val="0"/>
              </a:spcBef>
            </a:pPr>
            <a:endParaRPr smtClean="0"/>
          </a:p>
          <a:p>
            <a:pPr eaLnBrk="1" hangingPunct="1">
              <a:spcBef>
                <a:spcPct val="0"/>
              </a:spcBef>
            </a:pPr>
            <a:endParaRPr smtClean="0"/>
          </a:p>
          <a:p>
            <a:pPr eaLnBrk="1" hangingPunct="1">
              <a:spcBef>
                <a:spcPct val="0"/>
              </a:spcBef>
            </a:pPr>
            <a:endParaRPr smtClean="0"/>
          </a:p>
        </p:txBody>
      </p:sp>
      <p:sp>
        <p:nvSpPr>
          <p:cNvPr id="2662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F3DEE7D-2FA3-4FED-A269-E70BB4FBA51C}" type="slidenum">
              <a:rPr smtClean="0"/>
              <a:pPr fontAlgn="base">
                <a:spcBef>
                  <a:spcPct val="0"/>
                </a:spcBef>
                <a:spcAft>
                  <a:spcPct val="0"/>
                </a:spcAft>
                <a:defRPr/>
              </a:pPr>
              <a:t>1</a:t>
            </a:fld>
            <a:endParaRP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14</a:t>
            </a:fld>
            <a:endParaRP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Добавьте слайды в раздел по каждой теме, включая слайды с таблицами, диаграммами и изображениями. </a:t>
            </a:r>
          </a:p>
          <a:p>
            <a:pPr eaLnBrk="1" hangingPunct="1">
              <a:spcBef>
                <a:spcPct val="0"/>
              </a:spcBef>
            </a:pPr>
            <a:r>
              <a:rPr dirty="0" smtClean="0"/>
              <a:t>Образцы макетов таблицы, диаграммы, изображения и видео см. в следующем разделе. </a:t>
            </a:r>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895CE75-930F-41C1-9449-EDFE947B25BD}" type="slidenum">
              <a:rPr smtClean="0"/>
              <a:pPr fontAlgn="base">
                <a:spcBef>
                  <a:spcPct val="0"/>
                </a:spcBef>
                <a:spcAft>
                  <a:spcPct val="0"/>
                </a:spcAft>
                <a:defRPr/>
              </a:pPr>
              <a:t>15</a:t>
            </a:fld>
            <a:endParaRP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smtClean="0"/>
              <a:t>Будьте кратки. Сделайте текст как можно более кратким для использования крупного шрифта.</a:t>
            </a:r>
          </a:p>
          <a:p>
            <a:pPr eaLnBrk="1" hangingPunct="1">
              <a:spcBef>
                <a:spcPct val="0"/>
              </a:spcBef>
            </a:pPr>
            <a:endParaRPr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0928A1F-4305-4843-A32D-1B2314F8C9CC}" type="slidenum">
              <a:rPr smtClean="0"/>
              <a:pPr fontAlgn="base">
                <a:spcBef>
                  <a:spcPct val="0"/>
                </a:spcBef>
                <a:spcAft>
                  <a:spcPct val="0"/>
                </a:spcAft>
                <a:defRPr/>
              </a:pPr>
              <a:t>17</a:t>
            </a:fld>
            <a:endParaRP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3"/>
          <p:cNvSpPr>
            <a:spLocks noGrp="1" noChangeArrowheads="1"/>
          </p:cNvSpPr>
          <p:nvPr>
            <p:ph type="hdr" sz="quarter"/>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smtClean="0"/>
              <a:t>Microsoft </a:t>
            </a:r>
            <a:r>
              <a:rPr b="1" smtClean="0"/>
              <a:t>Инженерное мастерство</a:t>
            </a:r>
            <a:endParaRPr smtClean="0"/>
          </a:p>
        </p:txBody>
      </p:sp>
      <p:sp>
        <p:nvSpPr>
          <p:cNvPr id="44035" name="Rectangle 25"/>
          <p:cNvSpPr>
            <a:spLocks noGrp="1" noChangeArrowheads="1"/>
          </p:cNvSpPr>
          <p:nvPr>
            <p:ph type="ftr" sz="quarter" idx="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smtClean="0"/>
              <a:t>Конфиденциальная информация Майкрософт</a:t>
            </a:r>
          </a:p>
        </p:txBody>
      </p:sp>
      <p:sp>
        <p:nvSpPr>
          <p:cNvPr id="44036" name="Rectangle 26"/>
          <p:cNvSpPr>
            <a:spLocks noGrp="1" noChangeArrowheads="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6CF1E72-B68F-4C01-BD07-9AB1E0C1FF77}" type="slidenum">
              <a:rPr smtClean="0"/>
              <a:pPr fontAlgn="base">
                <a:spcBef>
                  <a:spcPct val="0"/>
                </a:spcBef>
                <a:spcAft>
                  <a:spcPct val="0"/>
                </a:spcAft>
                <a:defRPr/>
              </a:pPr>
              <a:t>18</a:t>
            </a:fld>
            <a:endParaRPr smtClean="0"/>
          </a:p>
        </p:txBody>
      </p:sp>
      <p:sp>
        <p:nvSpPr>
          <p:cNvPr id="41989" name="Rectangle 2"/>
          <p:cNvSpPr>
            <a:spLocks noGrp="1" noRot="1" noChangeAspect="1" noChangeArrowheads="1" noTextEdit="1"/>
          </p:cNvSpPr>
          <p:nvPr>
            <p:ph type="sldImg"/>
          </p:nvPr>
        </p:nvSpPr>
        <p:spPr bwMode="auto">
          <a:xfrm>
            <a:off x="1143000" y="45085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90" name="Rectangle 3"/>
          <p:cNvSpPr>
            <a:spLocks noGrp="1" noChangeArrowheads="1"/>
          </p:cNvSpPr>
          <p:nvPr>
            <p:ph type="body" idx="1"/>
          </p:nvPr>
        </p:nvSpPr>
        <p:spPr bwMode="auto">
          <a:xfrm>
            <a:off x="307975" y="4130675"/>
            <a:ext cx="6261100" cy="45545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19</a:t>
            </a:fld>
            <a:endParaRP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20</a:t>
            </a:fld>
            <a:endParaRP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2</a:t>
            </a:fld>
            <a:endParaRP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5</a:t>
            </a:fld>
            <a:endParaRP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6</a:t>
            </a:fld>
            <a:endParaRP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7</a:t>
            </a:fld>
            <a:endParaRP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8B7A71-1867-4367-963D-6C7407CD90D0}" type="slidenum">
              <a:rPr smtClean="0"/>
              <a:pPr fontAlgn="base">
                <a:spcBef>
                  <a:spcPct val="0"/>
                </a:spcBef>
                <a:spcAft>
                  <a:spcPct val="0"/>
                </a:spcAft>
                <a:defRPr/>
              </a:pPr>
              <a:t>10</a:t>
            </a:fld>
            <a:endParaRP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11</a:t>
            </a:fld>
            <a:endParaRP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12</a:t>
            </a:fld>
            <a:endParaRP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dirty="0" smtClean="0"/>
              <a:t>Это другой параметр для обзорных слайдов, использующих переходы.</a:t>
            </a:r>
          </a:p>
          <a:p>
            <a:pPr eaLnBrk="1" hangingPunct="1">
              <a:spcBef>
                <a:spcPct val="0"/>
              </a:spcBef>
            </a:pPr>
            <a:endParaRPr dirty="0" smtClean="0"/>
          </a:p>
        </p:txBody>
      </p:sp>
      <p:sp>
        <p:nvSpPr>
          <p:cNvPr id="28676"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ABA0BF-254A-41F2-8247-C7D821BE2117}" type="slidenum">
              <a:rPr smtClean="0"/>
              <a:pPr fontAlgn="base">
                <a:spcBef>
                  <a:spcPct val="0"/>
                </a:spcBef>
                <a:spcAft>
                  <a:spcPct val="0"/>
                </a:spcAft>
                <a:defRPr/>
              </a:pPr>
              <a:t>13</a:t>
            </a:fld>
            <a:endParaRP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5C60815B-9F2D-4766-852B-43899FE03D8F}" type="datetimeFigureOut">
              <a:rPr lang="ru-RU" smtClean="0"/>
              <a:pPr>
                <a:defRPr/>
              </a:pPr>
              <a:t>23.06.2013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0D5219B-C6E6-4450-9E5A-42D9EA0FC17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853949C0-D503-43F9-A690-ED5F49A4BD86}" type="datetimeFigureOut">
              <a:rPr lang="ru-RU" smtClean="0"/>
              <a:pPr>
                <a:defRPr/>
              </a:pPr>
              <a:t>23.06.2013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70498DD-7E00-4EF1-BFCD-687BAC68F8B1}"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CD51288-89EE-4A90-990B-390660CA9A9C}" type="datetimeFigureOut">
              <a:rPr lang="ru-RU" smtClean="0"/>
              <a:pPr>
                <a:defRPr/>
              </a:pPr>
              <a:t>23.06.2013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E631B42-3FA8-4D43-9323-3FE96F83DAD5}"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1588"/>
            <a:ext cx="37211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2590800" y="2286000"/>
            <a:ext cx="6180224" cy="1470025"/>
          </a:xfrm>
        </p:spPr>
        <p:txBody>
          <a:bodyPr anchor="t"/>
          <a:lstStyle>
            <a:lvl1pPr algn="r" eaLnBrk="1" latinLnBrk="0" hangingPunct="1">
              <a:defRPr kumimoji="0" lang="ru-RU" b="1" cap="small" baseline="0">
                <a:solidFill>
                  <a:srgbClr val="003300"/>
                </a:solidFill>
              </a:defRPr>
            </a:lvl1pPr>
          </a:lstStyle>
          <a:p>
            <a:r>
              <a:rPr lang="ru-RU" smtClean="0"/>
              <a:t>Образец заголовка</a:t>
            </a:r>
            <a:endParaRPr lang="ru-RU"/>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ru-RU" sz="2000" b="0">
                <a:solidFill>
                  <a:schemeClr val="tx1"/>
                </a:solidFill>
                <a:latin typeface="Georgia" pitchFamily="18" charset="0"/>
              </a:defRPr>
            </a:lvl1pPr>
            <a:lvl2pPr marL="457200" indent="0" algn="ctr" eaLnBrk="1" latinLnBrk="0" hangingPunct="1">
              <a:buNone/>
              <a:defRPr kumimoji="0" lang="ru-RU">
                <a:solidFill>
                  <a:schemeClr val="tx1">
                    <a:tint val="75000"/>
                  </a:schemeClr>
                </a:solidFill>
              </a:defRPr>
            </a:lvl2pPr>
            <a:lvl3pPr marL="914400" indent="0" algn="ctr" eaLnBrk="1" latinLnBrk="0" hangingPunct="1">
              <a:buNone/>
              <a:defRPr kumimoji="0" lang="ru-RU">
                <a:solidFill>
                  <a:schemeClr val="tx1">
                    <a:tint val="75000"/>
                  </a:schemeClr>
                </a:solidFill>
              </a:defRPr>
            </a:lvl3pPr>
            <a:lvl4pPr marL="1371600" indent="0" algn="ctr" eaLnBrk="1" latinLnBrk="0" hangingPunct="1">
              <a:buNone/>
              <a:defRPr kumimoji="0" lang="ru-RU">
                <a:solidFill>
                  <a:schemeClr val="tx1">
                    <a:tint val="75000"/>
                  </a:schemeClr>
                </a:solidFill>
              </a:defRPr>
            </a:lvl4pPr>
            <a:lvl5pPr marL="1828800" indent="0" algn="ctr" eaLnBrk="1" latinLnBrk="0" hangingPunct="1">
              <a:buNone/>
              <a:defRPr kumimoji="0" lang="ru-RU">
                <a:solidFill>
                  <a:schemeClr val="tx1">
                    <a:tint val="75000"/>
                  </a:schemeClr>
                </a:solidFill>
              </a:defRPr>
            </a:lvl5pPr>
            <a:lvl6pPr marL="2286000" indent="0" algn="ctr" eaLnBrk="1" latinLnBrk="0" hangingPunct="1">
              <a:buNone/>
              <a:defRPr kumimoji="0" lang="ru-RU">
                <a:solidFill>
                  <a:schemeClr val="tx1">
                    <a:tint val="75000"/>
                  </a:schemeClr>
                </a:solidFill>
              </a:defRPr>
            </a:lvl6pPr>
            <a:lvl7pPr marL="2743200" indent="0" algn="ctr" eaLnBrk="1" latinLnBrk="0" hangingPunct="1">
              <a:buNone/>
              <a:defRPr kumimoji="0" lang="ru-RU">
                <a:solidFill>
                  <a:schemeClr val="tx1">
                    <a:tint val="75000"/>
                  </a:schemeClr>
                </a:solidFill>
              </a:defRPr>
            </a:lvl7pPr>
            <a:lvl8pPr marL="3200400" indent="0" algn="ctr" eaLnBrk="1" latinLnBrk="0" hangingPunct="1">
              <a:buNone/>
              <a:defRPr kumimoji="0" lang="ru-RU">
                <a:solidFill>
                  <a:schemeClr val="tx1">
                    <a:tint val="75000"/>
                  </a:schemeClr>
                </a:solidFill>
              </a:defRPr>
            </a:lvl8pPr>
            <a:lvl9pPr marL="3657600" indent="0" algn="ctr" eaLnBrk="1" latinLnBrk="0" hangingPunct="1">
              <a:buNone/>
              <a:defRPr kumimoji="0" lang="ru-RU">
                <a:solidFill>
                  <a:schemeClr val="tx1">
                    <a:tint val="75000"/>
                  </a:schemeClr>
                </a:solidFill>
              </a:defRPr>
            </a:lvl9pPr>
          </a:lstStyle>
          <a:p>
            <a:r>
              <a:rPr lang="ru-RU" smtClean="0"/>
              <a:t>Образец подзаголовка</a:t>
            </a:r>
            <a:endParaRPr/>
          </a:p>
        </p:txBody>
      </p:sp>
      <p:sp>
        <p:nvSpPr>
          <p:cNvPr id="10" name="Picture Placeholder 9"/>
          <p:cNvSpPr>
            <a:spLocks noGrp="1"/>
          </p:cNvSpPr>
          <p:nvPr>
            <p:ph type="pic" sz="quarter" idx="13"/>
          </p:nvPr>
        </p:nvSpPr>
        <p:spPr>
          <a:xfrm>
            <a:off x="6858000" y="5105400"/>
            <a:ext cx="1828800" cy="990600"/>
          </a:xfrm>
        </p:spPr>
        <p:txBody>
          <a:bodyPr rtlCol="0">
            <a:normAutofit/>
          </a:bodyPr>
          <a:lstStyle>
            <a:lvl1pPr marL="0" indent="0" algn="ctr" eaLnBrk="1" latinLnBrk="0" hangingPunct="1">
              <a:buNone/>
              <a:defRPr kumimoji="0" lang="ru-RU" sz="2000" baseline="0"/>
            </a:lvl1pPr>
          </a:lstStyle>
          <a:p>
            <a:pPr lvl="0"/>
            <a:r>
              <a:rPr lang="ru-RU" noProof="0" smtClean="0"/>
              <a:t>Вставка рисунка</a:t>
            </a:r>
            <a:endParaRPr lang="ru-RU" noProof="0"/>
          </a:p>
        </p:txBody>
      </p:sp>
    </p:spTree>
    <p:extLst>
      <p:ext uri="{BB962C8B-B14F-4D97-AF65-F5344CB8AC3E}">
        <p14:creationId xmlns:p14="http://schemas.microsoft.com/office/powerpoint/2010/main" xmlns="" val="39552642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Только фон">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a:lvl1pPr>
          </a:lstStyle>
          <a:p>
            <a:pPr>
              <a:defRPr/>
            </a:pPr>
            <a:fld id="{25333973-2895-4C35-BB8B-3E8040DEC139}" type="datetimeFigureOut">
              <a:rPr/>
              <a:pPr>
                <a:defRPr/>
              </a:pPr>
              <a:t>21.06.2013</a:t>
            </a:fld>
            <a:endParaRPr/>
          </a:p>
        </p:txBody>
      </p:sp>
      <p:sp>
        <p:nvSpPr>
          <p:cNvPr id="4" name="Footer Placeholder 4"/>
          <p:cNvSpPr>
            <a:spLocks noGrp="1"/>
          </p:cNvSpPr>
          <p:nvPr>
            <p:ph type="ftr" sz="quarter" idx="11"/>
          </p:nvPr>
        </p:nvSpPr>
        <p:spPr/>
        <p:txBody>
          <a:bodyPr/>
          <a:lstStyle>
            <a:lvl1pPr>
              <a:defRPr/>
            </a:lvl1pPr>
          </a:lstStyle>
          <a:p>
            <a:pPr>
              <a:defRPr/>
            </a:pPr>
            <a:endParaRPr/>
          </a:p>
        </p:txBody>
      </p:sp>
      <p:sp>
        <p:nvSpPr>
          <p:cNvPr id="5" name="Slide Number Placeholder 5"/>
          <p:cNvSpPr>
            <a:spLocks noGrp="1"/>
          </p:cNvSpPr>
          <p:nvPr>
            <p:ph type="sldNum" sz="quarter" idx="12"/>
          </p:nvPr>
        </p:nvSpPr>
        <p:spPr/>
        <p:txBody>
          <a:bodyPr/>
          <a:lstStyle>
            <a:lvl1pPr>
              <a:defRPr/>
            </a:lvl1pPr>
          </a:lstStyle>
          <a:p>
            <a:pPr>
              <a:defRPr/>
            </a:pPr>
            <a:fld id="{4235B311-69D8-44BC-B7B9-B21C6A3420F8}" type="slidenum">
              <a:rPr/>
              <a:pPr>
                <a:defRPr/>
              </a:pPr>
              <a:t>‹#›</a:t>
            </a:fld>
            <a:endParaRPr/>
          </a:p>
        </p:txBody>
      </p:sp>
    </p:spTree>
    <p:extLst>
      <p:ext uri="{BB962C8B-B14F-4D97-AF65-F5344CB8AC3E}">
        <p14:creationId xmlns:p14="http://schemas.microsoft.com/office/powerpoint/2010/main" xmlns="" val="569610685"/>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Заголовок раздела">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2863" y="0"/>
            <a:ext cx="9101137" cy="688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15875" y="0"/>
            <a:ext cx="9172575"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0" y="3048000"/>
            <a:ext cx="4343400" cy="1362075"/>
          </a:xfrm>
        </p:spPr>
        <p:txBody>
          <a:bodyPr anchor="b"/>
          <a:lstStyle>
            <a:lvl1pPr algn="l" eaLnBrk="1" latinLnBrk="0" hangingPunct="1">
              <a:defRPr kumimoji="0" lang="ru-RU" sz="4000" b="1" cap="small" baseline="0">
                <a:solidFill>
                  <a:srgbClr val="003300"/>
                </a:solidFill>
              </a:defRPr>
            </a:lvl1pPr>
          </a:lstStyle>
          <a:p>
            <a:r>
              <a:rPr lang="ru-RU" smtClean="0"/>
              <a:t>Образец заголовка</a:t>
            </a:r>
            <a:endParaRPr lang="ru-RU"/>
          </a:p>
        </p:txBody>
      </p:sp>
      <p:sp>
        <p:nvSpPr>
          <p:cNvPr id="10" name="Picture Placeholder 9"/>
          <p:cNvSpPr>
            <a:spLocks noGrp="1"/>
          </p:cNvSpPr>
          <p:nvPr>
            <p:ph type="pic" sz="quarter" idx="13"/>
          </p:nvPr>
        </p:nvSpPr>
        <p:spPr>
          <a:xfrm>
            <a:off x="6781800" y="5334000"/>
            <a:ext cx="2133600" cy="990600"/>
          </a:xfrm>
        </p:spPr>
        <p:txBody>
          <a:bodyPr rtlCol="0">
            <a:normAutofit/>
          </a:bodyPr>
          <a:lstStyle>
            <a:lvl1pPr marL="0" indent="0" algn="ctr" eaLnBrk="1" latinLnBrk="0" hangingPunct="1">
              <a:buNone/>
              <a:defRPr kumimoji="0" lang="ru-RU" sz="1800"/>
            </a:lvl1pPr>
          </a:lstStyle>
          <a:p>
            <a:pPr lvl="0"/>
            <a:r>
              <a:rPr lang="ru-RU" noProof="0" smtClean="0"/>
              <a:t>Вставка рисунка</a:t>
            </a:r>
            <a:endParaRPr lang="ru-RU" noProof="0"/>
          </a:p>
        </p:txBody>
      </p:sp>
      <p:sp>
        <p:nvSpPr>
          <p:cNvPr id="6" name="Date Placeholder 3"/>
          <p:cNvSpPr>
            <a:spLocks noGrp="1"/>
          </p:cNvSpPr>
          <p:nvPr>
            <p:ph type="dt" sz="half" idx="14"/>
          </p:nvPr>
        </p:nvSpPr>
        <p:spPr/>
        <p:txBody>
          <a:bodyPr/>
          <a:lstStyle>
            <a:lvl1pPr>
              <a:defRPr/>
            </a:lvl1pPr>
          </a:lstStyle>
          <a:p>
            <a:pPr>
              <a:defRPr/>
            </a:pPr>
            <a:fld id="{65712883-56E1-4DB3-A5D2-A831EA1B3250}" type="datetimeFigureOut">
              <a:rPr/>
              <a:pPr>
                <a:defRPr/>
              </a:pPr>
              <a:t>21.06.2013</a:t>
            </a:fld>
            <a:endParaRPr/>
          </a:p>
        </p:txBody>
      </p:sp>
      <p:sp>
        <p:nvSpPr>
          <p:cNvPr id="7" name="Footer Placeholder 4"/>
          <p:cNvSpPr>
            <a:spLocks noGrp="1"/>
          </p:cNvSpPr>
          <p:nvPr>
            <p:ph type="ftr" sz="quarter" idx="15"/>
          </p:nvPr>
        </p:nvSpPr>
        <p:spPr/>
        <p:txBody>
          <a:bodyPr/>
          <a:lstStyle>
            <a:lvl1pPr>
              <a:defRPr/>
            </a:lvl1pPr>
          </a:lstStyle>
          <a:p>
            <a:pPr>
              <a:defRPr/>
            </a:pPr>
            <a:endParaRPr/>
          </a:p>
        </p:txBody>
      </p:sp>
      <p:sp>
        <p:nvSpPr>
          <p:cNvPr id="8" name="Slide Number Placeholder 5"/>
          <p:cNvSpPr>
            <a:spLocks noGrp="1"/>
          </p:cNvSpPr>
          <p:nvPr>
            <p:ph type="sldNum" sz="quarter" idx="16"/>
          </p:nvPr>
        </p:nvSpPr>
        <p:spPr/>
        <p:txBody>
          <a:bodyPr/>
          <a:lstStyle>
            <a:lvl1pPr>
              <a:defRPr/>
            </a:lvl1pPr>
          </a:lstStyle>
          <a:p>
            <a:pPr>
              <a:defRPr/>
            </a:pPr>
            <a:fld id="{2A474070-EA5E-41D8-80CB-762CE02E368D}" type="slidenum">
              <a:rPr/>
              <a:pPr>
                <a:defRPr/>
              </a:pPr>
              <a:t>‹#›</a:t>
            </a:fld>
            <a:endParaRPr/>
          </a:p>
        </p:txBody>
      </p:sp>
    </p:spTree>
    <p:extLst>
      <p:ext uri="{BB962C8B-B14F-4D97-AF65-F5344CB8AC3E}">
        <p14:creationId xmlns:p14="http://schemas.microsoft.com/office/powerpoint/2010/main" xmlns="" val="24468330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269632"/>
            <a:ext cx="8077200" cy="1143000"/>
          </a:xfrm>
        </p:spPr>
        <p:txBody>
          <a:bodyPr/>
          <a:lstStyle>
            <a:lvl1pPr algn="l" eaLnBrk="1" latinLnBrk="0" hangingPunct="1">
              <a:defRPr kumimoji="0" lang="ru-RU"/>
            </a:lvl1pPr>
          </a:lstStyle>
          <a:p>
            <a:r>
              <a:rPr lang="ru-RU" smtClean="0"/>
              <a:t>Образец заголовка</a:t>
            </a:r>
            <a:endParaRPr lang="ru-RU"/>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ru-RU" sz="3200">
                <a:latin typeface="+mn-lt"/>
              </a:defRPr>
            </a:lvl1pPr>
            <a:lvl2pPr eaLnBrk="1" latinLnBrk="0" hangingPunct="1">
              <a:defRPr kumimoji="0" lang="ru-RU" sz="2800">
                <a:latin typeface="+mn-lt"/>
              </a:defRPr>
            </a:lvl2pPr>
            <a:lvl3pPr eaLnBrk="1" latinLnBrk="0" hangingPunct="1">
              <a:defRPr kumimoji="0" lang="ru-RU" sz="2400">
                <a:latin typeface="+mn-lt"/>
              </a:defRPr>
            </a:lvl3pPr>
            <a:lvl4pPr eaLnBrk="1" latinLnBrk="0" hangingPunct="1">
              <a:defRPr kumimoji="0" lang="ru-RU" sz="2400">
                <a:latin typeface="+mn-lt"/>
              </a:defRPr>
            </a:lvl4pPr>
            <a:lvl5pPr eaLnBrk="1" latinLnBrk="0" hangingPunct="1">
              <a:defRPr kumimoji="0" lang="ru-RU" sz="2400">
                <a:latin typeface="+mn-lt"/>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Date Placeholder 3"/>
          <p:cNvSpPr>
            <a:spLocks noGrp="1"/>
          </p:cNvSpPr>
          <p:nvPr>
            <p:ph type="dt" sz="half" idx="10"/>
          </p:nvPr>
        </p:nvSpPr>
        <p:spPr/>
        <p:txBody>
          <a:bodyPr/>
          <a:lstStyle>
            <a:lvl1pPr>
              <a:defRPr/>
            </a:lvl1pPr>
          </a:lstStyle>
          <a:p>
            <a:pPr>
              <a:defRPr/>
            </a:pPr>
            <a:fld id="{B0428DB1-040F-40DA-BC42-168A475241E0}" type="datetimeFigureOut">
              <a:rPr/>
              <a:pPr>
                <a:defRPr/>
              </a:pPr>
              <a:t>21.06.2013</a:t>
            </a:fld>
            <a:endParaRPr/>
          </a:p>
        </p:txBody>
      </p:sp>
      <p:sp>
        <p:nvSpPr>
          <p:cNvPr id="5" name="Footer Placeholder 4"/>
          <p:cNvSpPr>
            <a:spLocks noGrp="1"/>
          </p:cNvSpPr>
          <p:nvPr>
            <p:ph type="ftr" sz="quarter" idx="11"/>
          </p:nvPr>
        </p:nvSpPr>
        <p:spPr/>
        <p:txBody>
          <a:bodyPr/>
          <a:lstStyle>
            <a:lvl1pPr>
              <a:defRPr/>
            </a:lvl1pPr>
          </a:lstStyle>
          <a:p>
            <a:pPr>
              <a:defRPr/>
            </a:pPr>
            <a:endParaRPr/>
          </a:p>
        </p:txBody>
      </p:sp>
      <p:sp>
        <p:nvSpPr>
          <p:cNvPr id="6" name="Slide Number Placeholder 5"/>
          <p:cNvSpPr>
            <a:spLocks noGrp="1"/>
          </p:cNvSpPr>
          <p:nvPr>
            <p:ph type="sldNum" sz="quarter" idx="12"/>
          </p:nvPr>
        </p:nvSpPr>
        <p:spPr/>
        <p:txBody>
          <a:bodyPr/>
          <a:lstStyle>
            <a:lvl1pPr>
              <a:defRPr/>
            </a:lvl1pPr>
          </a:lstStyle>
          <a:p>
            <a:pPr>
              <a:defRPr/>
            </a:pPr>
            <a:fld id="{F4982655-5356-414F-8883-12426360E1D3}" type="slidenum">
              <a:rPr/>
              <a:pPr>
                <a:defRPr/>
              </a:pPr>
              <a:t>‹#›</a:t>
            </a:fld>
            <a:endParaRPr/>
          </a:p>
        </p:txBody>
      </p:sp>
    </p:spTree>
    <p:extLst>
      <p:ext uri="{BB962C8B-B14F-4D97-AF65-F5344CB8AC3E}">
        <p14:creationId xmlns:p14="http://schemas.microsoft.com/office/powerpoint/2010/main" xmlns="" val="448114915"/>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B0428DB1-040F-40DA-BC42-168A475241E0}" type="datetimeFigureOut">
              <a:rPr lang="ru-RU" smtClean="0"/>
              <a:pPr>
                <a:defRPr/>
              </a:pPr>
              <a:t>23.06.2013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4982655-5356-414F-8883-12426360E1D3}"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5C60815B-9F2D-4766-852B-43899FE03D8F}" type="datetimeFigureOut">
              <a:rPr lang="ru-RU" smtClean="0"/>
              <a:pPr>
                <a:defRPr/>
              </a:pPr>
              <a:t>23.06.2013</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30D5219B-C6E6-4450-9E5A-42D9EA0FC17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18C6E71B-E756-4188-96EB-0A03AD45A766}" type="datetimeFigureOut">
              <a:rPr lang="ru-RU" smtClean="0"/>
              <a:pPr>
                <a:defRPr/>
              </a:pPr>
              <a:t>23.06.2013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34AAFA3-85B4-437C-8B15-01CC8245E0B8}"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42FA8823-7B2E-40E0-A225-747759008C54}" type="datetimeFigureOut">
              <a:rPr lang="ru-RU" smtClean="0"/>
              <a:pPr>
                <a:defRPr/>
              </a:pPr>
              <a:t>23.06.2013</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4856D6D3-7DF0-460F-A459-96ACD94CAC6D}"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5B2024A9-1CB6-45AA-89F9-B049BDCF380F}" type="datetimeFigureOut">
              <a:rPr lang="ru-RU" smtClean="0"/>
              <a:pPr>
                <a:defRPr/>
              </a:pPr>
              <a:t>23.06.2013</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860EA93B-AA98-45A9-BF18-17EACCD1DD6D}"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5C60815B-9F2D-4766-852B-43899FE03D8F}" type="datetimeFigureOut">
              <a:rPr lang="ru-RU" smtClean="0"/>
              <a:pPr>
                <a:defRPr/>
              </a:pPr>
              <a:t>23.06.2013</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30D5219B-C6E6-4450-9E5A-42D9EA0FC17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C7418E77-CF01-4DF3-9EA6-2EA2A4F760F4}" type="datetimeFigureOut">
              <a:rPr lang="ru-RU" smtClean="0"/>
              <a:pPr>
                <a:defRPr/>
              </a:pPr>
              <a:t>23.06.2013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D1040BB-B8F9-4D76-BB00-1DE69175FD17}"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91CB6D4-439A-422C-A43E-7B219D5872EE}" type="datetimeFigureOut">
              <a:rPr lang="ru-RU" smtClean="0"/>
              <a:pPr>
                <a:defRPr/>
              </a:pPr>
              <a:t>23.06.2013</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F02E2C66-B7B3-4960-B973-F479AFF40DCF}" type="slidenum">
              <a:rPr lang="ru-RU" smtClean="0"/>
              <a:pPr>
                <a:defRPr/>
              </a:pPr>
              <a:t>‹#›</a:t>
            </a:fld>
            <a:endParaRPr lang="ru-RU"/>
          </a:p>
        </p:txBody>
      </p:sp>
    </p:spTree>
  </p:cSld>
  <p:clrMapOvr>
    <a:masterClrMapping/>
  </p:clrMapOvr>
  <p:transition spd="slow">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C60815B-9F2D-4766-852B-43899FE03D8F}" type="datetimeFigureOut">
              <a:rPr lang="ru-RU" smtClean="0"/>
              <a:pPr>
                <a:defRPr/>
              </a:pPr>
              <a:t>23.06.2013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D5219B-C6E6-4450-9E5A-42D9EA0FC17B}"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3696" r:id="rId15"/>
  </p:sldLayoutIdLst>
  <p:transition spd="slow">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chart" Target="../charts/chart2.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hyperlink" Target="http://e-heritage.ru/" TargetMode="Externa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611560" y="764704"/>
            <a:ext cx="8280920" cy="4896544"/>
          </a:xfrm>
        </p:spPr>
        <p:txBody>
          <a:bodyPr rtlCol="0">
            <a:normAutofit/>
          </a:bodyPr>
          <a:lstStyle/>
          <a:p>
            <a:pPr algn="ctr" fontAlgn="auto">
              <a:spcAft>
                <a:spcPts val="0"/>
              </a:spcAft>
              <a:defRPr/>
            </a:pPr>
            <a:r>
              <a:rPr dirty="0" err="1" smtClean="0"/>
              <a:t>Структура</a:t>
            </a:r>
            <a:r>
              <a:rPr dirty="0" smtClean="0"/>
              <a:t> и </a:t>
            </a:r>
            <a:r>
              <a:rPr lang="ru-RU" dirty="0" smtClean="0"/>
              <a:t>фонды электронной </a:t>
            </a:r>
            <a:r>
              <a:rPr lang="ru-RU" dirty="0" smtClean="0"/>
              <a:t>библиотеки </a:t>
            </a:r>
            <a:r>
              <a:rPr lang="en-US" dirty="0" smtClean="0"/>
              <a:t>«</a:t>
            </a:r>
            <a:r>
              <a:rPr lang="ru-RU" dirty="0" smtClean="0"/>
              <a:t>Научное наследие России</a:t>
            </a:r>
            <a:r>
              <a:rPr lang="en-US" dirty="0" smtClean="0"/>
              <a:t>»</a:t>
            </a:r>
            <a:r>
              <a:rPr dirty="0" smtClean="0"/>
              <a:t> </a:t>
            </a:r>
            <a:endParaRPr dirty="0"/>
          </a:p>
        </p:txBody>
      </p:sp>
      <p:sp>
        <p:nvSpPr>
          <p:cNvPr id="6147" name="Subtitle 2"/>
          <p:cNvSpPr>
            <a:spLocks noGrp="1"/>
          </p:cNvSpPr>
          <p:nvPr>
            <p:ph type="subTitle" idx="1"/>
            <p:custDataLst>
              <p:tags r:id="rId3"/>
            </p:custDataLst>
          </p:nvPr>
        </p:nvSpPr>
        <p:spPr>
          <a:xfrm>
            <a:off x="3275856" y="4038600"/>
            <a:ext cx="5459072" cy="974576"/>
          </a:xfrm>
        </p:spPr>
        <p:txBody>
          <a:bodyPr>
            <a:normAutofit/>
          </a:bodyPr>
          <a:lstStyle/>
          <a:p>
            <a:pPr algn="l"/>
            <a:r>
              <a:rPr sz="2400" dirty="0" err="1" smtClean="0">
                <a:latin typeface="Calibri" pitchFamily="34" charset="0"/>
              </a:rPr>
              <a:t>Кириллов</a:t>
            </a:r>
            <a:r>
              <a:rPr sz="2400" dirty="0" smtClean="0">
                <a:latin typeface="Calibri" pitchFamily="34" charset="0"/>
              </a:rPr>
              <a:t> С.А.                          </a:t>
            </a:r>
            <a:r>
              <a:rPr lang="ru-RU" sz="2400" dirty="0" smtClean="0">
                <a:latin typeface="Calibri" pitchFamily="34" charset="0"/>
              </a:rPr>
              <a:t>Зав.сектором </a:t>
            </a:r>
            <a:r>
              <a:rPr lang="ru-RU" sz="2400" dirty="0" smtClean="0">
                <a:latin typeface="Calibri" pitchFamily="34" charset="0"/>
              </a:rPr>
              <a:t>МСЦ РАН</a:t>
            </a:r>
            <a:r>
              <a:rPr sz="2400" dirty="0" smtClean="0">
                <a:latin typeface="Calibri" pitchFamily="34" charset="0"/>
              </a:rPr>
              <a:t> </a:t>
            </a:r>
            <a:endParaRPr sz="2400" dirty="0" smtClean="0">
              <a:latin typeface="Calibri" pitchFamily="34" charset="0"/>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71450"/>
            <a:ext cx="7766050" cy="1647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Таблица 1"/>
          <p:cNvGraphicFramePr>
            <a:graphicFrameLocks noGrp="1"/>
          </p:cNvGraphicFramePr>
          <p:nvPr/>
        </p:nvGraphicFramePr>
        <p:xfrm>
          <a:off x="2771800" y="6"/>
          <a:ext cx="6049368" cy="6673561"/>
        </p:xfrm>
        <a:graphic>
          <a:graphicData uri="http://schemas.openxmlformats.org/drawingml/2006/table">
            <a:tbl>
              <a:tblPr firstRow="1" firstCol="1" bandRow="1">
                <a:tableStyleId>{5C22544A-7EE6-4342-B048-85BDC9FD1C3A}</a:tableStyleId>
              </a:tblPr>
              <a:tblGrid>
                <a:gridCol w="4651955"/>
                <a:gridCol w="1397413"/>
              </a:tblGrid>
              <a:tr h="332650">
                <a:tc>
                  <a:txBody>
                    <a:bodyPr/>
                    <a:lstStyle/>
                    <a:p>
                      <a:pPr algn="ctr">
                        <a:lnSpc>
                          <a:spcPct val="115000"/>
                        </a:lnSpc>
                        <a:spcAft>
                          <a:spcPts val="0"/>
                        </a:spcAft>
                      </a:pPr>
                      <a:r>
                        <a:rPr lang="ru-RU" sz="1200" dirty="0">
                          <a:effectLst/>
                        </a:rPr>
                        <a:t>Область знаний</a:t>
                      </a:r>
                      <a:endParaRPr lang="ru-RU" sz="11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1200">
                          <a:effectLst/>
                        </a:rPr>
                        <a:t>%</a:t>
                      </a:r>
                      <a:endParaRPr lang="ru-RU" sz="110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Сельскохозяйственные науки</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0,81%</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Астрономия</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1,27%</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Политические науки</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1,73%</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Механика</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2,15%</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Медицина</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2,32%</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Техника</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3,55%</a:t>
                      </a:r>
                      <a:endParaRPr lang="ru-RU" sz="2000" b="1" dirty="0">
                        <a:effectLst/>
                        <a:latin typeface="Calibri"/>
                        <a:ea typeface="Calibri"/>
                        <a:cs typeface="Times New Roman"/>
                      </a:endParaRPr>
                    </a:p>
                  </a:txBody>
                  <a:tcPr marL="68594" marR="68594" marT="0" marB="0"/>
                </a:tc>
              </a:tr>
              <a:tr h="444940">
                <a:tc>
                  <a:txBody>
                    <a:bodyPr/>
                    <a:lstStyle/>
                    <a:p>
                      <a:pPr>
                        <a:lnSpc>
                          <a:spcPct val="115000"/>
                        </a:lnSpc>
                        <a:spcAft>
                          <a:spcPts val="0"/>
                        </a:spcAft>
                      </a:pPr>
                      <a:r>
                        <a:rPr lang="ru-RU" sz="2000" dirty="0">
                          <a:effectLst/>
                        </a:rPr>
                        <a:t>Государство и право, </a:t>
                      </a:r>
                      <a:r>
                        <a:rPr lang="ru-RU" sz="1600" dirty="0">
                          <a:effectLst/>
                        </a:rPr>
                        <a:t>юридические науки</a:t>
                      </a:r>
                      <a:endParaRPr lang="ru-RU" sz="16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4,53%</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Математика</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4,76%</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Химия</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5,11%</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Философия</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6,32%</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Физика</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7,72%</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Общественные науки</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8,22%</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Науки о Земле</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8,78%</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Биология</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8,97%</a:t>
                      </a:r>
                      <a:endParaRPr lang="ru-RU" sz="2000" b="1" dirty="0">
                        <a:effectLst/>
                        <a:latin typeface="Calibri"/>
                        <a:ea typeface="Calibri"/>
                        <a:cs typeface="Times New Roman"/>
                      </a:endParaRPr>
                    </a:p>
                  </a:txBody>
                  <a:tcPr marL="68594" marR="68594" marT="0" marB="0"/>
                </a:tc>
              </a:tr>
              <a:tr h="393678">
                <a:tc>
                  <a:txBody>
                    <a:bodyPr/>
                    <a:lstStyle/>
                    <a:p>
                      <a:pPr>
                        <a:lnSpc>
                          <a:spcPct val="115000"/>
                        </a:lnSpc>
                        <a:spcAft>
                          <a:spcPts val="0"/>
                        </a:spcAft>
                      </a:pPr>
                      <a:r>
                        <a:rPr lang="ru-RU" sz="2000" dirty="0">
                          <a:effectLst/>
                        </a:rPr>
                        <a:t>Религия, атеизм</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9,28%</a:t>
                      </a:r>
                      <a:endParaRPr lang="ru-RU" sz="2000" b="1" dirty="0">
                        <a:effectLst/>
                        <a:latin typeface="Calibri"/>
                        <a:ea typeface="Calibri"/>
                        <a:cs typeface="Times New Roman"/>
                      </a:endParaRPr>
                    </a:p>
                  </a:txBody>
                  <a:tcPr marL="68594" marR="68594" marT="0" marB="0"/>
                </a:tc>
              </a:tr>
              <a:tr h="384479">
                <a:tc>
                  <a:txBody>
                    <a:bodyPr/>
                    <a:lstStyle/>
                    <a:p>
                      <a:pPr>
                        <a:lnSpc>
                          <a:spcPct val="115000"/>
                        </a:lnSpc>
                        <a:spcAft>
                          <a:spcPts val="0"/>
                        </a:spcAft>
                      </a:pPr>
                      <a:r>
                        <a:rPr lang="ru-RU" sz="2000" dirty="0">
                          <a:effectLst/>
                        </a:rPr>
                        <a:t>Другие науки</a:t>
                      </a:r>
                      <a:endParaRPr lang="ru-RU" sz="2000" dirty="0">
                        <a:effectLst/>
                        <a:latin typeface="Calibri"/>
                        <a:ea typeface="Calibri"/>
                        <a:cs typeface="Times New Roman"/>
                      </a:endParaRPr>
                    </a:p>
                  </a:txBody>
                  <a:tcPr marL="68594" marR="68594" marT="0" marB="0"/>
                </a:tc>
                <a:tc>
                  <a:txBody>
                    <a:bodyPr/>
                    <a:lstStyle/>
                    <a:p>
                      <a:pPr algn="ctr">
                        <a:lnSpc>
                          <a:spcPct val="115000"/>
                        </a:lnSpc>
                        <a:spcAft>
                          <a:spcPts val="0"/>
                        </a:spcAft>
                      </a:pPr>
                      <a:r>
                        <a:rPr lang="ru-RU" sz="2000" b="1" dirty="0">
                          <a:effectLst/>
                        </a:rPr>
                        <a:t>24,47%</a:t>
                      </a:r>
                      <a:endParaRPr lang="ru-RU" sz="2000" b="1" dirty="0">
                        <a:effectLst/>
                        <a:latin typeface="Calibri"/>
                        <a:ea typeface="Calibri"/>
                        <a:cs typeface="Times New Roman"/>
                      </a:endParaRPr>
                    </a:p>
                  </a:txBody>
                  <a:tcPr marL="68594" marR="68594" marT="0" marB="0"/>
                </a:tc>
              </a:tr>
            </a:tbl>
          </a:graphicData>
        </a:graphic>
      </p:graphicFrame>
      <p:pic>
        <p:nvPicPr>
          <p:cNvPr id="4"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9040" y="-243408"/>
            <a:ext cx="7766050" cy="1647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64113" y="-6858000"/>
            <a:ext cx="7766051" cy="1647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753331" flipH="1">
            <a:off x="-315913" y="3775075"/>
            <a:ext cx="2895601"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7"/>
          <p:cNvSpPr txBox="1">
            <a:spLocks/>
          </p:cNvSpPr>
          <p:nvPr/>
        </p:nvSpPr>
        <p:spPr>
          <a:xfrm>
            <a:off x="762000" y="188640"/>
            <a:ext cx="8077200" cy="711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smtClean="0">
                <a:ln>
                  <a:noFill/>
                </a:ln>
                <a:solidFill>
                  <a:schemeClr val="tx1"/>
                </a:solidFill>
                <a:effectLst/>
                <a:uLnTx/>
                <a:uFillTx/>
                <a:latin typeface="+mj-lt"/>
                <a:ea typeface="+mj-ea"/>
                <a:cs typeface="+mj-cs"/>
              </a:rPr>
              <a:t>Распределение книг по языку издания</a:t>
            </a:r>
          </a:p>
        </p:txBody>
      </p:sp>
      <p:graphicFrame>
        <p:nvGraphicFramePr>
          <p:cNvPr id="9" name="Объект 9"/>
          <p:cNvGraphicFramePr>
            <a:graphicFrameLocks/>
          </p:cNvGraphicFramePr>
          <p:nvPr>
            <p:extLst>
              <p:ext uri="{D42A27DB-BD31-4B8C-83A1-F6EECF244321}">
                <p14:modId xmlns:p14="http://schemas.microsoft.com/office/powerpoint/2010/main" xmlns="" val="2643975907"/>
              </p:ext>
            </p:extLst>
          </p:nvPr>
        </p:nvGraphicFramePr>
        <p:xfrm>
          <a:off x="1403648" y="1276837"/>
          <a:ext cx="6985149" cy="4392837"/>
        </p:xfrm>
        <a:graphic>
          <a:graphicData uri="http://schemas.openxmlformats.org/drawingml/2006/table">
            <a:tbl>
              <a:tblPr firstRow="1" firstCol="1" bandRow="1">
                <a:tableStyleId>{5C22544A-7EE6-4342-B048-85BDC9FD1C3A}</a:tableStyleId>
              </a:tblPr>
              <a:tblGrid>
                <a:gridCol w="2135498"/>
                <a:gridCol w="3124718"/>
                <a:gridCol w="1724933"/>
              </a:tblGrid>
              <a:tr h="1738589">
                <a:tc>
                  <a:txBody>
                    <a:bodyPr/>
                    <a:lstStyle/>
                    <a:p>
                      <a:pPr algn="ctr">
                        <a:lnSpc>
                          <a:spcPct val="115000"/>
                        </a:lnSpc>
                        <a:spcAft>
                          <a:spcPts val="0"/>
                        </a:spcAft>
                      </a:pPr>
                      <a:r>
                        <a:rPr lang="ru-RU" sz="2400" dirty="0">
                          <a:effectLst/>
                        </a:rPr>
                        <a:t>Язык</a:t>
                      </a:r>
                      <a:endParaRPr lang="ru-RU" sz="2400" dirty="0">
                        <a:effectLst/>
                        <a:latin typeface="Calibri"/>
                        <a:ea typeface="Calibri"/>
                        <a:cs typeface="Times New Roman"/>
                      </a:endParaRPr>
                    </a:p>
                  </a:txBody>
                  <a:tcPr marL="68575" marR="68575" marT="0" marB="0"/>
                </a:tc>
                <a:tc>
                  <a:txBody>
                    <a:bodyPr/>
                    <a:lstStyle/>
                    <a:p>
                      <a:pPr>
                        <a:lnSpc>
                          <a:spcPct val="115000"/>
                        </a:lnSpc>
                        <a:spcAft>
                          <a:spcPts val="0"/>
                        </a:spcAft>
                      </a:pPr>
                      <a:r>
                        <a:rPr lang="ru-RU" sz="2400" dirty="0">
                          <a:effectLst/>
                        </a:rPr>
                        <a:t>Кол-во изданий в базе технологического сервера метаданных </a:t>
                      </a:r>
                      <a:endParaRPr lang="ru-RU" sz="2400" dirty="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Кол-во изданий на сайте ЭБ</a:t>
                      </a:r>
                      <a:endParaRPr lang="ru-RU" sz="2400" dirty="0">
                        <a:effectLst/>
                        <a:latin typeface="Calibri"/>
                        <a:ea typeface="Calibri"/>
                        <a:cs typeface="Times New Roman"/>
                      </a:endParaRPr>
                    </a:p>
                  </a:txBody>
                  <a:tcPr marL="68575" marR="68575" marT="0" marB="0"/>
                </a:tc>
              </a:tr>
              <a:tr h="443413">
                <a:tc>
                  <a:txBody>
                    <a:bodyPr/>
                    <a:lstStyle/>
                    <a:p>
                      <a:pPr>
                        <a:lnSpc>
                          <a:spcPct val="115000"/>
                        </a:lnSpc>
                        <a:spcAft>
                          <a:spcPts val="0"/>
                        </a:spcAft>
                      </a:pPr>
                      <a:r>
                        <a:rPr lang="ru-RU" sz="2400">
                          <a:effectLst/>
                        </a:rPr>
                        <a:t>русский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13928</a:t>
                      </a:r>
                      <a:endParaRPr lang="ru-RU" sz="2400" dirty="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a:effectLst/>
                        </a:rPr>
                        <a:t>7642</a:t>
                      </a:r>
                      <a:endParaRPr lang="ru-RU" sz="2400">
                        <a:effectLst/>
                        <a:latin typeface="Calibri"/>
                        <a:ea typeface="Calibri"/>
                        <a:cs typeface="Times New Roman"/>
                      </a:endParaRPr>
                    </a:p>
                  </a:txBody>
                  <a:tcPr marL="68575" marR="68575" marT="0" marB="0"/>
                </a:tc>
              </a:tr>
              <a:tr h="437183">
                <a:tc>
                  <a:txBody>
                    <a:bodyPr/>
                    <a:lstStyle/>
                    <a:p>
                      <a:pPr>
                        <a:lnSpc>
                          <a:spcPct val="115000"/>
                        </a:lnSpc>
                        <a:spcAft>
                          <a:spcPts val="0"/>
                        </a:spcAft>
                      </a:pPr>
                      <a:r>
                        <a:rPr lang="ru-RU" sz="2400">
                          <a:effectLst/>
                        </a:rPr>
                        <a:t>французский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a:effectLst/>
                        </a:rPr>
                        <a:t>762</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a:effectLst/>
                        </a:rPr>
                        <a:t>565</a:t>
                      </a:r>
                      <a:endParaRPr lang="ru-RU" sz="2400">
                        <a:effectLst/>
                        <a:latin typeface="Calibri"/>
                        <a:ea typeface="Calibri"/>
                        <a:cs typeface="Times New Roman"/>
                      </a:endParaRPr>
                    </a:p>
                  </a:txBody>
                  <a:tcPr marL="68575" marR="68575" marT="0" marB="0"/>
                </a:tc>
              </a:tr>
              <a:tr h="443413">
                <a:tc>
                  <a:txBody>
                    <a:bodyPr/>
                    <a:lstStyle/>
                    <a:p>
                      <a:pPr>
                        <a:lnSpc>
                          <a:spcPct val="115000"/>
                        </a:lnSpc>
                        <a:spcAft>
                          <a:spcPts val="0"/>
                        </a:spcAft>
                      </a:pPr>
                      <a:r>
                        <a:rPr lang="ru-RU" sz="2400" dirty="0">
                          <a:effectLst/>
                        </a:rPr>
                        <a:t>немецкий</a:t>
                      </a:r>
                      <a:endParaRPr lang="ru-RU" sz="2400" dirty="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a:effectLst/>
                        </a:rPr>
                        <a:t>436</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311</a:t>
                      </a:r>
                      <a:endParaRPr lang="ru-RU" sz="2400" dirty="0">
                        <a:effectLst/>
                        <a:latin typeface="Calibri"/>
                        <a:ea typeface="Calibri"/>
                        <a:cs typeface="Times New Roman"/>
                      </a:endParaRPr>
                    </a:p>
                  </a:txBody>
                  <a:tcPr marL="68575" marR="68575" marT="0" marB="0"/>
                </a:tc>
              </a:tr>
              <a:tr h="443413">
                <a:tc>
                  <a:txBody>
                    <a:bodyPr/>
                    <a:lstStyle/>
                    <a:p>
                      <a:pPr>
                        <a:lnSpc>
                          <a:spcPct val="115000"/>
                        </a:lnSpc>
                        <a:spcAft>
                          <a:spcPts val="0"/>
                        </a:spcAft>
                      </a:pPr>
                      <a:r>
                        <a:rPr lang="ru-RU" sz="2400">
                          <a:effectLst/>
                        </a:rPr>
                        <a:t>английский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a:effectLst/>
                        </a:rPr>
                        <a:t>347</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a:effectLst/>
                        </a:rPr>
                        <a:t>154</a:t>
                      </a:r>
                      <a:endParaRPr lang="ru-RU" sz="2400">
                        <a:effectLst/>
                        <a:latin typeface="Calibri"/>
                        <a:ea typeface="Calibri"/>
                        <a:cs typeface="Times New Roman"/>
                      </a:endParaRPr>
                    </a:p>
                  </a:txBody>
                  <a:tcPr marL="68575" marR="68575" marT="0" marB="0"/>
                </a:tc>
              </a:tr>
              <a:tr h="443413">
                <a:tc>
                  <a:txBody>
                    <a:bodyPr/>
                    <a:lstStyle/>
                    <a:p>
                      <a:pPr>
                        <a:lnSpc>
                          <a:spcPct val="115000"/>
                        </a:lnSpc>
                        <a:spcAft>
                          <a:spcPts val="0"/>
                        </a:spcAft>
                      </a:pPr>
                      <a:r>
                        <a:rPr lang="ru-RU" sz="2400">
                          <a:effectLst/>
                        </a:rPr>
                        <a:t>латинский</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671</a:t>
                      </a:r>
                      <a:endParaRPr lang="ru-RU" sz="2400" dirty="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544</a:t>
                      </a:r>
                      <a:endParaRPr lang="ru-RU" sz="2400" dirty="0">
                        <a:effectLst/>
                        <a:latin typeface="Calibri"/>
                        <a:ea typeface="Calibri"/>
                        <a:cs typeface="Times New Roman"/>
                      </a:endParaRPr>
                    </a:p>
                  </a:txBody>
                  <a:tcPr marL="68575" marR="68575" marT="0" marB="0"/>
                </a:tc>
              </a:tr>
              <a:tr h="443413">
                <a:tc>
                  <a:txBody>
                    <a:bodyPr/>
                    <a:lstStyle/>
                    <a:p>
                      <a:pPr>
                        <a:lnSpc>
                          <a:spcPct val="115000"/>
                        </a:lnSpc>
                        <a:spcAft>
                          <a:spcPts val="0"/>
                        </a:spcAft>
                      </a:pPr>
                      <a:r>
                        <a:rPr lang="ru-RU" sz="2400">
                          <a:effectLst/>
                        </a:rPr>
                        <a:t>прочие</a:t>
                      </a:r>
                      <a:endParaRPr lang="ru-RU" sz="240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249</a:t>
                      </a:r>
                      <a:endParaRPr lang="ru-RU" sz="2400" dirty="0">
                        <a:effectLst/>
                        <a:latin typeface="Calibri"/>
                        <a:ea typeface="Calibri"/>
                        <a:cs typeface="Times New Roman"/>
                      </a:endParaRPr>
                    </a:p>
                  </a:txBody>
                  <a:tcPr marL="68575" marR="68575" marT="0" marB="0"/>
                </a:tc>
                <a:tc>
                  <a:txBody>
                    <a:bodyPr/>
                    <a:lstStyle/>
                    <a:p>
                      <a:pPr algn="ctr">
                        <a:lnSpc>
                          <a:spcPct val="115000"/>
                        </a:lnSpc>
                        <a:spcAft>
                          <a:spcPts val="0"/>
                        </a:spcAft>
                      </a:pPr>
                      <a:r>
                        <a:rPr lang="ru-RU" sz="2400" dirty="0">
                          <a:effectLst/>
                        </a:rPr>
                        <a:t>75</a:t>
                      </a:r>
                      <a:endParaRPr lang="ru-RU" sz="2400" dirty="0">
                        <a:effectLst/>
                        <a:latin typeface="Calibri"/>
                        <a:ea typeface="Calibri"/>
                        <a:cs typeface="Times New Roman"/>
                      </a:endParaRPr>
                    </a:p>
                  </a:txBody>
                  <a:tcPr marL="68575" marR="68575" marT="0" marB="0"/>
                </a:tc>
              </a:tr>
            </a:tbl>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41375" y="-27384"/>
            <a:ext cx="8077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smtClean="0">
                <a:ln>
                  <a:noFill/>
                </a:ln>
                <a:solidFill>
                  <a:schemeClr val="tx1"/>
                </a:solidFill>
                <a:effectLst/>
                <a:uLnTx/>
                <a:uFillTx/>
                <a:latin typeface="+mj-lt"/>
                <a:ea typeface="+mj-ea"/>
                <a:cs typeface="+mj-cs"/>
              </a:rPr>
              <a:t>Распределение книг по времени издания</a:t>
            </a:r>
          </a:p>
        </p:txBody>
      </p:sp>
      <p:graphicFrame>
        <p:nvGraphicFramePr>
          <p:cNvPr id="7" name="Таблица 6"/>
          <p:cNvGraphicFramePr>
            <a:graphicFrameLocks noGrp="1"/>
          </p:cNvGraphicFramePr>
          <p:nvPr/>
        </p:nvGraphicFramePr>
        <p:xfrm>
          <a:off x="1403648" y="1412776"/>
          <a:ext cx="7128791" cy="4406902"/>
        </p:xfrm>
        <a:graphic>
          <a:graphicData uri="http://schemas.openxmlformats.org/drawingml/2006/table">
            <a:tbl>
              <a:tblPr firstRow="1" firstCol="1" bandRow="1">
                <a:tableStyleId>{5C22544A-7EE6-4342-B048-85BDC9FD1C3A}</a:tableStyleId>
              </a:tblPr>
              <a:tblGrid>
                <a:gridCol w="1823693"/>
                <a:gridCol w="3648914"/>
                <a:gridCol w="1656184"/>
              </a:tblGrid>
              <a:tr h="1401976">
                <a:tc>
                  <a:txBody>
                    <a:bodyPr/>
                    <a:lstStyle/>
                    <a:p>
                      <a:pPr>
                        <a:lnSpc>
                          <a:spcPct val="115000"/>
                        </a:lnSpc>
                        <a:spcAft>
                          <a:spcPts val="0"/>
                        </a:spcAft>
                      </a:pPr>
                      <a:r>
                        <a:rPr lang="ru-RU" sz="2400" dirty="0">
                          <a:effectLst/>
                        </a:rPr>
                        <a:t>Период</a:t>
                      </a:r>
                      <a:endParaRPr lang="ru-RU" sz="2400" dirty="0">
                        <a:effectLst/>
                        <a:latin typeface="Calibri"/>
                        <a:ea typeface="Calibri"/>
                        <a:cs typeface="Times New Roman"/>
                      </a:endParaRPr>
                    </a:p>
                  </a:txBody>
                  <a:tcPr marL="68578" marR="68578" marT="0" marB="0"/>
                </a:tc>
                <a:tc>
                  <a:txBody>
                    <a:bodyPr/>
                    <a:lstStyle/>
                    <a:p>
                      <a:pPr>
                        <a:lnSpc>
                          <a:spcPct val="115000"/>
                        </a:lnSpc>
                        <a:spcAft>
                          <a:spcPts val="0"/>
                        </a:spcAft>
                      </a:pPr>
                      <a:r>
                        <a:rPr lang="ru-RU" sz="2400" dirty="0">
                          <a:effectLst/>
                        </a:rPr>
                        <a:t>Кол-во изданий в базе технологического сервера метаданных </a:t>
                      </a:r>
                      <a:endParaRPr lang="ru-RU" sz="2400" dirty="0">
                        <a:effectLst/>
                        <a:latin typeface="Calibri"/>
                        <a:ea typeface="Calibri"/>
                        <a:cs typeface="Times New Roman"/>
                      </a:endParaRPr>
                    </a:p>
                  </a:txBody>
                  <a:tcPr marL="68578" marR="68578" marT="0" marB="0"/>
                </a:tc>
                <a:tc>
                  <a:txBody>
                    <a:bodyPr/>
                    <a:lstStyle/>
                    <a:p>
                      <a:pPr>
                        <a:lnSpc>
                          <a:spcPct val="115000"/>
                        </a:lnSpc>
                        <a:spcAft>
                          <a:spcPts val="0"/>
                        </a:spcAft>
                      </a:pPr>
                      <a:r>
                        <a:rPr lang="ru-RU" sz="2400">
                          <a:effectLst/>
                        </a:rPr>
                        <a:t>Кол-во изданий на сайте ЭБ</a:t>
                      </a:r>
                      <a:endParaRPr lang="ru-RU" sz="2400">
                        <a:effectLst/>
                        <a:latin typeface="Calibri"/>
                        <a:ea typeface="Calibri"/>
                        <a:cs typeface="Times New Roman"/>
                      </a:endParaRPr>
                    </a:p>
                  </a:txBody>
                  <a:tcPr marL="68578" marR="68578" marT="0" marB="0"/>
                </a:tc>
              </a:tr>
              <a:tr h="500821">
                <a:tc>
                  <a:txBody>
                    <a:bodyPr/>
                    <a:lstStyle/>
                    <a:p>
                      <a:pPr>
                        <a:lnSpc>
                          <a:spcPct val="115000"/>
                        </a:lnSpc>
                        <a:spcAft>
                          <a:spcPts val="0"/>
                        </a:spcAft>
                      </a:pPr>
                      <a:r>
                        <a:rPr lang="ru-RU" sz="2400" dirty="0">
                          <a:effectLst/>
                        </a:rPr>
                        <a:t>1618-1699</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10</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a:effectLst/>
                        </a:rPr>
                        <a:t>0</a:t>
                      </a:r>
                      <a:endParaRPr lang="ru-RU" sz="2400">
                        <a:effectLst/>
                        <a:latin typeface="Calibri"/>
                        <a:ea typeface="Calibri"/>
                        <a:cs typeface="Times New Roman"/>
                      </a:endParaRPr>
                    </a:p>
                  </a:txBody>
                  <a:tcPr marL="68578" marR="68578" marT="0" marB="0"/>
                </a:tc>
              </a:tr>
              <a:tr h="500821">
                <a:tc>
                  <a:txBody>
                    <a:bodyPr/>
                    <a:lstStyle/>
                    <a:p>
                      <a:pPr>
                        <a:lnSpc>
                          <a:spcPct val="115000"/>
                        </a:lnSpc>
                        <a:spcAft>
                          <a:spcPts val="0"/>
                        </a:spcAft>
                      </a:pPr>
                      <a:r>
                        <a:rPr lang="ru-RU" sz="2400" dirty="0">
                          <a:effectLst/>
                        </a:rPr>
                        <a:t>1700-1799</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1405</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a:effectLst/>
                        </a:rPr>
                        <a:t>971</a:t>
                      </a:r>
                      <a:endParaRPr lang="ru-RU" sz="2400">
                        <a:effectLst/>
                        <a:latin typeface="Calibri"/>
                        <a:ea typeface="Calibri"/>
                        <a:cs typeface="Times New Roman"/>
                      </a:endParaRPr>
                    </a:p>
                  </a:txBody>
                  <a:tcPr marL="68578" marR="68578" marT="0" marB="0"/>
                </a:tc>
              </a:tr>
              <a:tr h="500821">
                <a:tc>
                  <a:txBody>
                    <a:bodyPr/>
                    <a:lstStyle/>
                    <a:p>
                      <a:pPr>
                        <a:lnSpc>
                          <a:spcPct val="115000"/>
                        </a:lnSpc>
                        <a:spcAft>
                          <a:spcPts val="0"/>
                        </a:spcAft>
                      </a:pPr>
                      <a:r>
                        <a:rPr lang="ru-RU" sz="2400" dirty="0">
                          <a:effectLst/>
                        </a:rPr>
                        <a:t>1800-1899</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4196</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a:effectLst/>
                        </a:rPr>
                        <a:t>2033</a:t>
                      </a:r>
                      <a:endParaRPr lang="ru-RU" sz="2400">
                        <a:effectLst/>
                        <a:latin typeface="Calibri"/>
                        <a:ea typeface="Calibri"/>
                        <a:cs typeface="Times New Roman"/>
                      </a:endParaRPr>
                    </a:p>
                  </a:txBody>
                  <a:tcPr marL="68578" marR="68578" marT="0" marB="0"/>
                </a:tc>
              </a:tr>
              <a:tr h="500821">
                <a:tc>
                  <a:txBody>
                    <a:bodyPr/>
                    <a:lstStyle/>
                    <a:p>
                      <a:pPr>
                        <a:lnSpc>
                          <a:spcPct val="115000"/>
                        </a:lnSpc>
                        <a:spcAft>
                          <a:spcPts val="0"/>
                        </a:spcAft>
                      </a:pPr>
                      <a:r>
                        <a:rPr lang="ru-RU" sz="2400">
                          <a:effectLst/>
                        </a:rPr>
                        <a:t>1900-1949 </a:t>
                      </a:r>
                      <a:endParaRPr lang="ru-RU" sz="240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9158</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5709</a:t>
                      </a:r>
                      <a:endParaRPr lang="ru-RU" sz="2400" dirty="0">
                        <a:effectLst/>
                        <a:latin typeface="Calibri"/>
                        <a:ea typeface="Calibri"/>
                        <a:cs typeface="Times New Roman"/>
                      </a:endParaRPr>
                    </a:p>
                  </a:txBody>
                  <a:tcPr marL="68578" marR="68578" marT="0" marB="0"/>
                </a:tc>
              </a:tr>
              <a:tr h="500821">
                <a:tc>
                  <a:txBody>
                    <a:bodyPr/>
                    <a:lstStyle/>
                    <a:p>
                      <a:pPr>
                        <a:lnSpc>
                          <a:spcPct val="115000"/>
                        </a:lnSpc>
                        <a:spcAft>
                          <a:spcPts val="0"/>
                        </a:spcAft>
                      </a:pPr>
                      <a:r>
                        <a:rPr lang="ru-RU" sz="2400">
                          <a:effectLst/>
                        </a:rPr>
                        <a:t>1949-1999 </a:t>
                      </a:r>
                      <a:endParaRPr lang="ru-RU" sz="240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1662</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890</a:t>
                      </a:r>
                      <a:endParaRPr lang="ru-RU" sz="2400" dirty="0">
                        <a:effectLst/>
                        <a:latin typeface="Calibri"/>
                        <a:ea typeface="Calibri"/>
                        <a:cs typeface="Times New Roman"/>
                      </a:endParaRPr>
                    </a:p>
                  </a:txBody>
                  <a:tcPr marL="68578" marR="68578" marT="0" marB="0"/>
                </a:tc>
              </a:tr>
              <a:tr h="500821">
                <a:tc>
                  <a:txBody>
                    <a:bodyPr/>
                    <a:lstStyle/>
                    <a:p>
                      <a:pPr>
                        <a:lnSpc>
                          <a:spcPct val="115000"/>
                        </a:lnSpc>
                        <a:spcAft>
                          <a:spcPts val="0"/>
                        </a:spcAft>
                      </a:pPr>
                      <a:r>
                        <a:rPr lang="ru-RU" sz="2400" dirty="0">
                          <a:effectLst/>
                        </a:rPr>
                        <a:t>2000-2012</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227</a:t>
                      </a:r>
                      <a:endParaRPr lang="ru-RU" sz="2400" dirty="0">
                        <a:effectLst/>
                        <a:latin typeface="Calibri"/>
                        <a:ea typeface="Calibri"/>
                        <a:cs typeface="Times New Roman"/>
                      </a:endParaRPr>
                    </a:p>
                  </a:txBody>
                  <a:tcPr marL="68578" marR="68578" marT="0" marB="0"/>
                </a:tc>
                <a:tc>
                  <a:txBody>
                    <a:bodyPr/>
                    <a:lstStyle/>
                    <a:p>
                      <a:pPr algn="ctr">
                        <a:lnSpc>
                          <a:spcPct val="115000"/>
                        </a:lnSpc>
                        <a:spcAft>
                          <a:spcPts val="0"/>
                        </a:spcAft>
                      </a:pPr>
                      <a:r>
                        <a:rPr lang="ru-RU" sz="2400" dirty="0">
                          <a:effectLst/>
                        </a:rPr>
                        <a:t>113</a:t>
                      </a:r>
                      <a:endParaRPr lang="ru-RU" sz="2400" dirty="0">
                        <a:effectLst/>
                        <a:latin typeface="Calibri"/>
                        <a:ea typeface="Calibri"/>
                        <a:cs typeface="Times New Roman"/>
                      </a:endParaRPr>
                    </a:p>
                  </a:txBody>
                  <a:tcPr marL="68578" marR="68578" marT="0" marB="0"/>
                </a:tc>
              </a:tr>
            </a:tbl>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custDataLst>
              <p:tags r:id="rId1"/>
            </p:custDataLst>
          </p:nvPr>
        </p:nvSpPr>
        <p:spPr>
          <a:xfrm>
            <a:off x="827584" y="197768"/>
            <a:ext cx="80772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smtClean="0">
                <a:ln>
                  <a:noFill/>
                </a:ln>
                <a:solidFill>
                  <a:schemeClr val="tx1"/>
                </a:solidFill>
                <a:effectLst/>
                <a:uLnTx/>
                <a:uFillTx/>
                <a:latin typeface="+mj-lt"/>
                <a:ea typeface="+mj-ea"/>
                <a:cs typeface="+mj-cs"/>
              </a:rPr>
              <a:t>Распределение книг по типу изданий</a:t>
            </a:r>
          </a:p>
        </p:txBody>
      </p:sp>
      <p:graphicFrame>
        <p:nvGraphicFramePr>
          <p:cNvPr id="7" name="Содержимое 3"/>
          <p:cNvGraphicFramePr>
            <a:graphicFrameLocks/>
          </p:cNvGraphicFramePr>
          <p:nvPr/>
        </p:nvGraphicFramePr>
        <p:xfrm>
          <a:off x="251520" y="908720"/>
          <a:ext cx="8496944" cy="57606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3"/>
          <p:cNvSpPr txBox="1">
            <a:spLocks/>
          </p:cNvSpPr>
          <p:nvPr/>
        </p:nvSpPr>
        <p:spPr>
          <a:xfrm>
            <a:off x="611188" y="20861"/>
            <a:ext cx="8424862" cy="10318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0" i="0" u="none" strike="noStrike" kern="1200" cap="none" spc="0" normalizeH="0" baseline="0" noProof="0" dirty="0" smtClean="0">
                <a:ln>
                  <a:noFill/>
                </a:ln>
                <a:solidFill>
                  <a:schemeClr val="tx1"/>
                </a:solidFill>
                <a:effectLst/>
                <a:uLnTx/>
                <a:uFillTx/>
                <a:latin typeface="+mj-lt"/>
                <a:ea typeface="+mj-ea"/>
                <a:cs typeface="+mj-cs"/>
              </a:rPr>
              <a:t>Распределение публикаций по рубрикам ГРНТИ</a:t>
            </a:r>
          </a:p>
        </p:txBody>
      </p:sp>
      <p:graphicFrame>
        <p:nvGraphicFramePr>
          <p:cNvPr id="7" name="Объект 7"/>
          <p:cNvGraphicFramePr>
            <a:graphicFrameLocks/>
          </p:cNvGraphicFramePr>
          <p:nvPr>
            <p:extLst>
              <p:ext uri="{D42A27DB-BD31-4B8C-83A1-F6EECF244321}">
                <p14:modId xmlns:p14="http://schemas.microsoft.com/office/powerpoint/2010/main" xmlns="" val="3090403187"/>
              </p:ext>
            </p:extLst>
          </p:nvPr>
        </p:nvGraphicFramePr>
        <p:xfrm>
          <a:off x="755576" y="581334"/>
          <a:ext cx="7776665" cy="6022832"/>
        </p:xfrm>
        <a:graphic>
          <a:graphicData uri="http://schemas.openxmlformats.org/drawingml/2006/table">
            <a:tbl>
              <a:tblPr firstRow="1" firstCol="1" bandRow="1">
                <a:tableStyleId>{5C22544A-7EE6-4342-B048-85BDC9FD1C3A}</a:tableStyleId>
              </a:tblPr>
              <a:tblGrid>
                <a:gridCol w="3925330"/>
                <a:gridCol w="2196365"/>
                <a:gridCol w="1654970"/>
              </a:tblGrid>
              <a:tr h="342334">
                <a:tc>
                  <a:txBody>
                    <a:bodyPr/>
                    <a:lstStyle/>
                    <a:p>
                      <a:pPr algn="ctr">
                        <a:lnSpc>
                          <a:spcPct val="115000"/>
                        </a:lnSpc>
                        <a:spcAft>
                          <a:spcPts val="0"/>
                        </a:spcAft>
                      </a:pPr>
                      <a:r>
                        <a:rPr lang="ru-RU" sz="1400" dirty="0">
                          <a:effectLst/>
                        </a:rPr>
                        <a:t>Рубрика  ГРНТИ</a:t>
                      </a:r>
                      <a:endParaRPr lang="ru-RU" sz="1400" dirty="0">
                        <a:effectLst/>
                        <a:latin typeface="Calibri"/>
                        <a:ea typeface="Calibri"/>
                        <a:cs typeface="Times New Roman"/>
                      </a:endParaRPr>
                    </a:p>
                  </a:txBody>
                  <a:tcPr marL="56049" marR="56049" marT="0" marB="0"/>
                </a:tc>
                <a:tc>
                  <a:txBody>
                    <a:bodyPr/>
                    <a:lstStyle/>
                    <a:p>
                      <a:pPr>
                        <a:lnSpc>
                          <a:spcPct val="115000"/>
                        </a:lnSpc>
                        <a:spcAft>
                          <a:spcPts val="0"/>
                        </a:spcAft>
                      </a:pPr>
                      <a:r>
                        <a:rPr lang="ru-RU" sz="1000" dirty="0">
                          <a:effectLst/>
                        </a:rPr>
                        <a:t>Кол-во рубрик в базе технологического сервера </a:t>
                      </a:r>
                      <a:endParaRPr lang="ru-RU" sz="1000" dirty="0">
                        <a:effectLst/>
                        <a:latin typeface="Calibri"/>
                        <a:ea typeface="Calibri"/>
                        <a:cs typeface="Times New Roman"/>
                      </a:endParaRPr>
                    </a:p>
                  </a:txBody>
                  <a:tcPr marL="56049" marR="56049" marT="0" marB="0"/>
                </a:tc>
                <a:tc>
                  <a:txBody>
                    <a:bodyPr/>
                    <a:lstStyle/>
                    <a:p>
                      <a:pPr>
                        <a:lnSpc>
                          <a:spcPct val="115000"/>
                        </a:lnSpc>
                        <a:spcAft>
                          <a:spcPts val="0"/>
                        </a:spcAft>
                      </a:pPr>
                      <a:r>
                        <a:rPr lang="ru-RU" sz="1000" dirty="0">
                          <a:effectLst/>
                        </a:rPr>
                        <a:t>Кол-во рубрик на сайте ЭБ %</a:t>
                      </a:r>
                      <a:endParaRPr lang="ru-RU" sz="1000"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ДРУГИЕ </a:t>
                      </a:r>
                      <a:r>
                        <a:rPr lang="ru-RU" sz="1700" dirty="0" smtClean="0">
                          <a:effectLst/>
                        </a:rPr>
                        <a:t> НАУКИ                                                                    </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smtClean="0">
                          <a:effectLst/>
                        </a:rPr>
                        <a:t>12,41</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smtClean="0">
                          <a:effectLst/>
                        </a:rPr>
                        <a:t>12</a:t>
                      </a:r>
                      <a:r>
                        <a:rPr lang="en-US" sz="1700" b="1" dirty="0" smtClean="0">
                          <a:effectLst/>
                        </a:rPr>
                        <a:t>,</a:t>
                      </a:r>
                      <a:r>
                        <a:rPr lang="ru-RU" sz="1700" b="1" dirty="0" smtClean="0">
                          <a:effectLst/>
                        </a:rPr>
                        <a:t>16</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РЕЛИГИЯ. АТЕИЗМ</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a:t>
                      </a:r>
                      <a:r>
                        <a:rPr lang="en-US" sz="1700" b="1" dirty="0">
                          <a:effectLst/>
                        </a:rPr>
                        <a:t>7,76</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14</a:t>
                      </a:r>
                      <a:r>
                        <a:rPr lang="en-US" sz="1700" b="1" dirty="0">
                          <a:effectLst/>
                        </a:rPr>
                        <a:t>,11</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ФИЛОСОФИЯ</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11</a:t>
                      </a:r>
                      <a:r>
                        <a:rPr lang="en-US" sz="1700" b="1" dirty="0">
                          <a:effectLst/>
                        </a:rPr>
                        <a:t>,38</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a:effectLst/>
                        </a:rPr>
                        <a:t>12,13</a:t>
                      </a:r>
                      <a:endParaRPr lang="ru-RU" sz="1700" b="1">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ФИЗИКА</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10</a:t>
                      </a:r>
                      <a:r>
                        <a:rPr lang="en-US" sz="1700" b="1" dirty="0">
                          <a:effectLst/>
                        </a:rPr>
                        <a:t>.24</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dirty="0">
                          <a:effectLst/>
                        </a:rPr>
                        <a:t>6,93</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ЛИТЕРАТУРА. </a:t>
                      </a:r>
                      <a:r>
                        <a:rPr lang="ru-RU" sz="1700" dirty="0" smtClean="0">
                          <a:effectLst/>
                        </a:rPr>
                        <a:t>ЛИТЕРАТУРОВЕДЕНИЕ</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13.06</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a:effectLst/>
                        </a:rPr>
                        <a:t>6,91</a:t>
                      </a:r>
                      <a:endParaRPr lang="ru-RU" sz="1700" b="1">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МАТЕМАТИКА</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8</a:t>
                      </a:r>
                      <a:r>
                        <a:rPr lang="en-US" sz="1700" b="1" dirty="0">
                          <a:effectLst/>
                        </a:rPr>
                        <a:t>.19</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a:effectLst/>
                        </a:rPr>
                        <a:t>6,46</a:t>
                      </a:r>
                      <a:endParaRPr lang="ru-RU" sz="1700" b="1">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ГЕОЛОГИЯ	</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8</a:t>
                      </a:r>
                      <a:r>
                        <a:rPr lang="en-US" sz="1700" b="1" dirty="0">
                          <a:effectLst/>
                        </a:rPr>
                        <a:t>.31</a:t>
                      </a:r>
                      <a:r>
                        <a:rPr lang="ru-RU" sz="1700" b="1" dirty="0">
                          <a:effectLst/>
                        </a:rPr>
                        <a:t> </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a:effectLst/>
                        </a:rPr>
                        <a:t>5,81</a:t>
                      </a:r>
                      <a:endParaRPr lang="ru-RU" sz="1700" b="1">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БИОЛОГИЯ</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7</a:t>
                      </a:r>
                      <a:r>
                        <a:rPr lang="en-US" sz="1700" b="1" dirty="0">
                          <a:effectLst/>
                        </a:rPr>
                        <a:t>.05</a:t>
                      </a:r>
                      <a:r>
                        <a:rPr lang="ru-RU" sz="1700" b="1" dirty="0">
                          <a:effectLst/>
                        </a:rPr>
                        <a:t> </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dirty="0">
                          <a:effectLst/>
                        </a:rPr>
                        <a:t>5,76</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ХИМИЯ</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6.</a:t>
                      </a:r>
                      <a:r>
                        <a:rPr lang="en-US" sz="1700" b="1" dirty="0">
                          <a:effectLst/>
                        </a:rPr>
                        <a:t>56</a:t>
                      </a:r>
                      <a:r>
                        <a:rPr lang="ru-RU" sz="1700" b="1" dirty="0">
                          <a:effectLst/>
                        </a:rPr>
                        <a:t>  </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4,84</a:t>
                      </a:r>
                      <a:endParaRPr lang="ru-RU" sz="1700" b="1" dirty="0">
                        <a:effectLst/>
                        <a:latin typeface="Calibri"/>
                        <a:ea typeface="Calibri"/>
                        <a:cs typeface="Times New Roman"/>
                      </a:endParaRPr>
                    </a:p>
                  </a:txBody>
                  <a:tcPr marL="56049" marR="56049" marT="0" marB="0"/>
                </a:tc>
              </a:tr>
              <a:tr h="299152">
                <a:tc>
                  <a:txBody>
                    <a:bodyPr/>
                    <a:lstStyle/>
                    <a:p>
                      <a:pPr>
                        <a:lnSpc>
                          <a:spcPct val="115000"/>
                        </a:lnSpc>
                        <a:spcAft>
                          <a:spcPts val="0"/>
                        </a:spcAft>
                      </a:pPr>
                      <a:r>
                        <a:rPr lang="ru-RU" sz="1700" dirty="0">
                          <a:effectLst/>
                        </a:rPr>
                        <a:t>ИСТОРИЯ. ИСТОРИЧЕСКИЕ НАУКИ </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13</a:t>
                      </a:r>
                      <a:r>
                        <a:rPr lang="en-US" sz="1700" b="1" dirty="0" smtClean="0">
                          <a:effectLst/>
                        </a:rPr>
                        <a:t>.35</a:t>
                      </a:r>
                      <a:r>
                        <a:rPr lang="ru-RU" sz="1700" b="1" dirty="0">
                          <a:effectLst/>
                        </a:rPr>
                        <a:t> </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4,78</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ЯЗЫКОЗНАНИЕ	</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6</a:t>
                      </a:r>
                      <a:r>
                        <a:rPr lang="en-US" sz="1700" b="1" dirty="0">
                          <a:effectLst/>
                        </a:rPr>
                        <a:t>.26</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3,44</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СЕЛЬСКОЕ И ЛЕСНОЕ ХОЗЯЙСТВО </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3</a:t>
                      </a:r>
                      <a:r>
                        <a:rPr lang="en-US" sz="1700" b="1" dirty="0" smtClean="0">
                          <a:effectLst/>
                        </a:rPr>
                        <a:t>.5</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dirty="0">
                          <a:effectLst/>
                        </a:rPr>
                        <a:t>3,15</a:t>
                      </a:r>
                      <a:endParaRPr lang="ru-RU" sz="1700" b="1" dirty="0">
                        <a:effectLst/>
                        <a:latin typeface="Calibri"/>
                        <a:ea typeface="Calibri"/>
                        <a:cs typeface="Times New Roman"/>
                      </a:endParaRPr>
                    </a:p>
                  </a:txBody>
                  <a:tcPr marL="56049" marR="56049" marT="0" marB="0"/>
                </a:tc>
              </a:tr>
              <a:tr h="308146">
                <a:tc>
                  <a:txBody>
                    <a:bodyPr/>
                    <a:lstStyle/>
                    <a:p>
                      <a:pPr>
                        <a:lnSpc>
                          <a:spcPct val="115000"/>
                        </a:lnSpc>
                        <a:spcAft>
                          <a:spcPts val="0"/>
                        </a:spcAft>
                      </a:pPr>
                      <a:r>
                        <a:rPr lang="ru-RU" sz="1700" dirty="0">
                          <a:effectLst/>
                        </a:rPr>
                        <a:t>ЭКОНОМИКА. ЭКОНОМИЧЕСКИЕ НАУКИ</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9.</a:t>
                      </a:r>
                      <a:r>
                        <a:rPr lang="en-US" sz="1700" b="1" dirty="0">
                          <a:effectLst/>
                        </a:rPr>
                        <a:t>15</a:t>
                      </a:r>
                      <a:r>
                        <a:rPr lang="ru-RU" sz="1700" b="1" dirty="0">
                          <a:effectLst/>
                        </a:rPr>
                        <a:t> </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2,84</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МЕХАНИКА</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3</a:t>
                      </a:r>
                      <a:r>
                        <a:rPr lang="en-US" sz="1700" b="1" dirty="0">
                          <a:effectLst/>
                        </a:rPr>
                        <a:t>.1</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2,69</a:t>
                      </a:r>
                      <a:endParaRPr lang="ru-RU" sz="1700" b="1" dirty="0">
                        <a:effectLst/>
                        <a:latin typeface="Calibri"/>
                        <a:ea typeface="Calibri"/>
                        <a:cs typeface="Times New Roman"/>
                      </a:endParaRPr>
                    </a:p>
                  </a:txBody>
                  <a:tcPr marL="56049" marR="56049" marT="0" marB="0"/>
                </a:tc>
              </a:tr>
              <a:tr h="533385">
                <a:tc>
                  <a:txBody>
                    <a:bodyPr/>
                    <a:lstStyle/>
                    <a:p>
                      <a:pPr>
                        <a:lnSpc>
                          <a:spcPct val="115000"/>
                        </a:lnSpc>
                        <a:spcAft>
                          <a:spcPts val="0"/>
                        </a:spcAft>
                      </a:pPr>
                      <a:r>
                        <a:rPr lang="ru-RU" sz="1700">
                          <a:effectLst/>
                        </a:rPr>
                        <a:t>ГОСУДАРСТВО И ПРАВО. ЮРИДИЧЕСКИЕ НАУКИ</a:t>
                      </a:r>
                      <a:endParaRPr lang="ru-RU" sz="170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5</a:t>
                      </a:r>
                      <a:r>
                        <a:rPr lang="en-US" sz="1700" b="1" dirty="0">
                          <a:effectLst/>
                        </a:rPr>
                        <a:t>.69</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2,45</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ПОЛИТИКА. ПОЛИТИЧЕСКИЕ НАУКИ</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a:t>
                      </a:r>
                      <a:r>
                        <a:rPr lang="en-US" sz="1700" b="1" dirty="0" smtClean="0">
                          <a:effectLst/>
                        </a:rPr>
                        <a:t>.86</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dirty="0">
                          <a:effectLst/>
                        </a:rPr>
                        <a:t>1,99</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ГЕОГРАФИЯ</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ru-RU" sz="1700" b="1" dirty="0">
                          <a:effectLst/>
                        </a:rPr>
                        <a:t>1</a:t>
                      </a:r>
                      <a:r>
                        <a:rPr lang="en-US" sz="1700" b="1" dirty="0">
                          <a:effectLst/>
                        </a:rPr>
                        <a:t>.44</a:t>
                      </a:r>
                      <a:endParaRPr lang="ru-RU" sz="1700" b="1"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dirty="0">
                          <a:effectLst/>
                        </a:rPr>
                        <a:t>1,8</a:t>
                      </a:r>
                      <a:endParaRPr lang="ru-RU" sz="1700" b="1" dirty="0">
                        <a:effectLst/>
                        <a:latin typeface="Calibri"/>
                        <a:ea typeface="Calibri"/>
                        <a:cs typeface="Times New Roman"/>
                      </a:endParaRPr>
                    </a:p>
                  </a:txBody>
                  <a:tcPr marL="56049" marR="56049" marT="0" marB="0"/>
                </a:tc>
              </a:tr>
              <a:tr h="290960">
                <a:tc>
                  <a:txBody>
                    <a:bodyPr/>
                    <a:lstStyle/>
                    <a:p>
                      <a:pPr>
                        <a:lnSpc>
                          <a:spcPct val="115000"/>
                        </a:lnSpc>
                        <a:spcAft>
                          <a:spcPts val="0"/>
                        </a:spcAft>
                      </a:pPr>
                      <a:r>
                        <a:rPr lang="ru-RU" sz="1700" dirty="0">
                          <a:effectLst/>
                        </a:rPr>
                        <a:t>АСТРОНОМИЯ	</a:t>
                      </a:r>
                      <a:endParaRPr lang="ru-RU" sz="1700" dirty="0">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a:effectLst/>
                        </a:rPr>
                        <a:t>1.96</a:t>
                      </a:r>
                      <a:endParaRPr lang="ru-RU" sz="1700" b="1">
                        <a:effectLst/>
                        <a:latin typeface="Calibri"/>
                        <a:ea typeface="Calibri"/>
                        <a:cs typeface="Times New Roman"/>
                      </a:endParaRPr>
                    </a:p>
                  </a:txBody>
                  <a:tcPr marL="56049" marR="56049" marT="0" marB="0"/>
                </a:tc>
                <a:tc>
                  <a:txBody>
                    <a:bodyPr/>
                    <a:lstStyle/>
                    <a:p>
                      <a:pPr algn="ctr">
                        <a:lnSpc>
                          <a:spcPct val="115000"/>
                        </a:lnSpc>
                        <a:spcAft>
                          <a:spcPts val="0"/>
                        </a:spcAft>
                      </a:pPr>
                      <a:r>
                        <a:rPr lang="en-US" sz="1700" b="1" dirty="0">
                          <a:effectLst/>
                        </a:rPr>
                        <a:t>1,64</a:t>
                      </a:r>
                      <a:endParaRPr lang="ru-RU" sz="1700" b="1" dirty="0">
                        <a:effectLst/>
                        <a:latin typeface="Calibri"/>
                        <a:ea typeface="Calibri"/>
                        <a:cs typeface="Times New Roman"/>
                      </a:endParaRPr>
                    </a:p>
                  </a:txBody>
                  <a:tcPr marL="56049" marR="56049" marT="0" marB="0"/>
                </a:tc>
              </a:tr>
            </a:tbl>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2"/>
            </p:custDataLst>
          </p:nvPr>
        </p:nvSpPr>
        <p:spPr/>
        <p:txBody>
          <a:bodyPr>
            <a:normAutofit/>
          </a:bodyPr>
          <a:lstStyle/>
          <a:p>
            <a:r>
              <a:rPr lang="ru-RU" sz="3200" dirty="0" smtClean="0"/>
              <a:t>Поставки контента (сверстанных изданий) в 2010-2013гг. </a:t>
            </a:r>
            <a:endParaRPr sz="3200" dirty="0" smtClean="0"/>
          </a:p>
        </p:txBody>
      </p:sp>
      <p:graphicFrame>
        <p:nvGraphicFramePr>
          <p:cNvPr id="8" name="Диаграмма 7"/>
          <p:cNvGraphicFramePr>
            <a:graphicFrameLocks/>
          </p:cNvGraphicFramePr>
          <p:nvPr>
            <p:extLst>
              <p:ext uri="{D42A27DB-BD31-4B8C-83A1-F6EECF244321}">
                <p14:modId xmlns:p14="http://schemas.microsoft.com/office/powerpoint/2010/main" xmlns="" val="451753995"/>
              </p:ext>
            </p:extLst>
          </p:nvPr>
        </p:nvGraphicFramePr>
        <p:xfrm>
          <a:off x="971600" y="1556792"/>
          <a:ext cx="7596336" cy="4104456"/>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2"/>
          <p:cNvGraphicFramePr>
            <a:graphicFrameLocks noGrp="1"/>
          </p:cNvGraphicFramePr>
          <p:nvPr>
            <p:extLst>
              <p:ext uri="{D42A27DB-BD31-4B8C-83A1-F6EECF244321}">
                <p14:modId xmlns:p14="http://schemas.microsoft.com/office/powerpoint/2010/main" xmlns="" val="1768951213"/>
              </p:ext>
            </p:extLst>
          </p:nvPr>
        </p:nvGraphicFramePr>
        <p:xfrm>
          <a:off x="0" y="260648"/>
          <a:ext cx="9286875"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6145690"/>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Диаграмма 6"/>
          <p:cNvGraphicFramePr>
            <a:graphicFrameLocks noGrp="1"/>
          </p:cNvGraphicFramePr>
          <p:nvPr>
            <p:extLst>
              <p:ext uri="{D42A27DB-BD31-4B8C-83A1-F6EECF244321}">
                <p14:modId xmlns:p14="http://schemas.microsoft.com/office/powerpoint/2010/main" xmlns="" val="1182064055"/>
              </p:ext>
            </p:extLst>
          </p:nvPr>
        </p:nvGraphicFramePr>
        <p:xfrm>
          <a:off x="0" y="1268760"/>
          <a:ext cx="9286875" cy="5480396"/>
        </p:xfrm>
        <a:graphic>
          <a:graphicData uri="http://schemas.openxmlformats.org/drawingml/2006/chart">
            <c:chart xmlns:c="http://schemas.openxmlformats.org/drawingml/2006/chart" xmlns:r="http://schemas.openxmlformats.org/officeDocument/2006/relationships" r:id="rId4"/>
          </a:graphicData>
        </a:graphic>
      </p:graphicFrame>
      <p:sp>
        <p:nvSpPr>
          <p:cNvPr id="3" name="Заголовок 2"/>
          <p:cNvSpPr>
            <a:spLocks noGrp="1"/>
          </p:cNvSpPr>
          <p:nvPr>
            <p:ph type="title"/>
          </p:nvPr>
        </p:nvSpPr>
        <p:spPr>
          <a:xfrm>
            <a:off x="467544" y="0"/>
            <a:ext cx="8229600" cy="1143000"/>
          </a:xfrm>
        </p:spPr>
        <p:txBody>
          <a:bodyPr>
            <a:normAutofit/>
          </a:bodyPr>
          <a:lstStyle/>
          <a:p>
            <a:r>
              <a:rPr lang="ru-RU" sz="3200" dirty="0" smtClean="0"/>
              <a:t>Поставки контента (сверстанных изданий) </a:t>
            </a:r>
            <a:r>
              <a:rPr lang="ru-RU" sz="3200" dirty="0"/>
              <a:t>в </a:t>
            </a:r>
            <a:r>
              <a:rPr lang="ru-RU" sz="3200" dirty="0" smtClean="0"/>
              <a:t>2010-2013гг. </a:t>
            </a:r>
            <a:endParaRPr lang="ru-RU" sz="3200" b="1" dirty="0"/>
          </a:p>
        </p:txBody>
      </p:sp>
    </p:spTree>
    <p:custDataLst>
      <p:tags r:id="rId1"/>
    </p:custData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2195736" y="3645024"/>
            <a:ext cx="4896544" cy="765051"/>
          </a:xfrm>
        </p:spPr>
        <p:txBody>
          <a:bodyPr rtlCol="0">
            <a:normAutofit/>
          </a:bodyPr>
          <a:lstStyle/>
          <a:p>
            <a:pPr fontAlgn="auto">
              <a:spcAft>
                <a:spcPts val="0"/>
              </a:spcAft>
              <a:defRPr lang="ru-RU"/>
            </a:pPr>
            <a:r>
              <a:rPr dirty="0" smtClean="0"/>
              <a:t>Спасибо за внимание!</a:t>
            </a:r>
            <a:endParaRPr dirty="0"/>
          </a:p>
        </p:txBody>
      </p:sp>
    </p:spTree>
    <p:custDataLst>
      <p:tags r:id="rId1"/>
    </p:custData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6"/>
          <p:cNvSpPr txBox="1">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sz="2100" dirty="0"/>
              <a:t>1.  Федеральное государственное бюджетное </a:t>
            </a:r>
            <a:r>
              <a:rPr lang="ru-RU" sz="2100" i="1" dirty="0"/>
              <a:t>учреждение</a:t>
            </a:r>
            <a:r>
              <a:rPr lang="ru-RU" sz="2100" dirty="0"/>
              <a:t> науки Межведомственный Суперкомпьютерный </a:t>
            </a:r>
            <a:r>
              <a:rPr lang="ru-RU" sz="2100" dirty="0" smtClean="0"/>
              <a:t>Центр Российской академии </a:t>
            </a:r>
            <a:r>
              <a:rPr lang="ru-RU" sz="2100" dirty="0" smtClean="0"/>
              <a:t>наук</a:t>
            </a:r>
            <a:endParaRPr lang="ru-RU" sz="2100" dirty="0"/>
          </a:p>
          <a:p>
            <a:pPr eaLnBrk="1" hangingPunct="1"/>
            <a:r>
              <a:rPr lang="ru-RU" sz="2100" dirty="0"/>
              <a:t>2.  Федеральное государственное  бюджетное </a:t>
            </a:r>
            <a:r>
              <a:rPr lang="ru-RU" sz="2100" dirty="0" smtClean="0"/>
              <a:t>учреждение </a:t>
            </a:r>
            <a:r>
              <a:rPr lang="ru-RU" sz="2100" dirty="0"/>
              <a:t>науки Библиотека по естественным наукам Российской академии </a:t>
            </a:r>
            <a:r>
              <a:rPr lang="ru-RU" sz="2100" dirty="0" smtClean="0"/>
              <a:t>наук</a:t>
            </a:r>
            <a:endParaRPr lang="ru-RU" sz="2100" dirty="0"/>
          </a:p>
          <a:p>
            <a:pPr eaLnBrk="1" hangingPunct="1"/>
            <a:r>
              <a:rPr lang="ru-RU" sz="2100" dirty="0"/>
              <a:t>3. Федеральное государственное бюджетное учреждение науки  Институт научной информации по общественным наукам Российской академии </a:t>
            </a:r>
            <a:r>
              <a:rPr lang="ru-RU" sz="2100" dirty="0" smtClean="0"/>
              <a:t>наук</a:t>
            </a:r>
            <a:endParaRPr lang="ru-RU" sz="2100" dirty="0"/>
          </a:p>
          <a:p>
            <a:pPr eaLnBrk="1" hangingPunct="1"/>
            <a:r>
              <a:rPr lang="ru-RU" sz="2100" dirty="0"/>
              <a:t>4.  Отдел Библиотеки по естественным наукам в Математическом институте им. В.А. Стеклова </a:t>
            </a:r>
            <a:r>
              <a:rPr lang="ru-RU" sz="2100" dirty="0" smtClean="0"/>
              <a:t>РАН</a:t>
            </a:r>
            <a:endParaRPr lang="ru-RU" sz="2100" dirty="0"/>
          </a:p>
          <a:p>
            <a:pPr eaLnBrk="1" hangingPunct="1"/>
            <a:r>
              <a:rPr lang="ru-RU" sz="2100" dirty="0"/>
              <a:t>5.  Федеральное государственное бюджетное </a:t>
            </a:r>
            <a:r>
              <a:rPr lang="ru-RU" sz="2100" i="1" dirty="0"/>
              <a:t>учреждение</a:t>
            </a:r>
            <a:r>
              <a:rPr lang="ru-RU" sz="2100" dirty="0"/>
              <a:t> науки Физический институт им. П. Н. Лебедева </a:t>
            </a:r>
            <a:r>
              <a:rPr lang="ru-RU" sz="2100" dirty="0" smtClean="0"/>
              <a:t>РАН</a:t>
            </a:r>
            <a:endParaRPr lang="ru-RU" sz="2100" dirty="0"/>
          </a:p>
          <a:p>
            <a:pPr eaLnBrk="1" hangingPunct="1"/>
            <a:r>
              <a:rPr lang="ru-RU" sz="2100" dirty="0"/>
              <a:t>6.  Центральная библиотека Пущинского научного центра (отдел БЕН РАН в Пущино) </a:t>
            </a:r>
          </a:p>
          <a:p>
            <a:pPr eaLnBrk="1" hangingPunct="1"/>
            <a:r>
              <a:rPr lang="ru-RU" sz="2100" dirty="0"/>
              <a:t>7.  Федеральное государственное бюджетное </a:t>
            </a:r>
            <a:r>
              <a:rPr lang="ru-RU" sz="2100" i="1" dirty="0"/>
              <a:t>учреждение</a:t>
            </a:r>
            <a:r>
              <a:rPr lang="ru-RU" sz="2100" dirty="0"/>
              <a:t> науки </a:t>
            </a:r>
            <a:r>
              <a:rPr lang="ru-RU" sz="2100" i="1" dirty="0"/>
              <a:t>Институт славяноведения Российской академии наук</a:t>
            </a:r>
            <a:endParaRPr lang="ru-RU" sz="2100" dirty="0"/>
          </a:p>
          <a:p>
            <a:pPr eaLnBrk="1" hangingPunct="1"/>
            <a:r>
              <a:rPr lang="ru-RU" sz="2100" dirty="0"/>
              <a:t>8.  Государственный геологический музей им. В.И. Вернадского </a:t>
            </a:r>
            <a:r>
              <a:rPr lang="ru-RU" sz="2100" i="1" dirty="0"/>
              <a:t>Российской академии </a:t>
            </a:r>
            <a:r>
              <a:rPr lang="ru-RU" sz="2100" i="1" dirty="0" smtClean="0"/>
              <a:t>наук</a:t>
            </a:r>
            <a:r>
              <a:rPr lang="ru-RU" sz="2100" dirty="0" smtClean="0"/>
              <a:t> </a:t>
            </a:r>
            <a:endParaRPr lang="ru-RU" sz="2100" dirty="0"/>
          </a:p>
          <a:p>
            <a:pPr eaLnBrk="1" hangingPunct="1"/>
            <a:r>
              <a:rPr lang="ru-RU" sz="2100" dirty="0"/>
              <a:t>9.  Федеральное государственное бюджетное учреждение науки Ордена Дружбы народов Институт этнологии и антропологии им. Н.Н. Миклухо-Маклая Российской академии наук </a:t>
            </a:r>
          </a:p>
          <a:p>
            <a:pPr eaLnBrk="1" hangingPunct="1"/>
            <a:r>
              <a:rPr lang="ru-RU" sz="2100" dirty="0"/>
              <a:t>10. Федеральное государственное бюджетное учреждение науки Архив Российской академии </a:t>
            </a:r>
            <a:r>
              <a:rPr lang="ru-RU" sz="2100" dirty="0" smtClean="0"/>
              <a:t>наук</a:t>
            </a:r>
            <a:endParaRPr lang="ru-RU" sz="2100"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Content Placeholder 4"/>
          <p:cNvSpPr txBox="1">
            <a:spLocks/>
          </p:cNvSpPr>
          <p:nvPr>
            <p:custDataLst>
              <p:tags r:id="rId2"/>
            </p:custDataLst>
          </p:nvPr>
        </p:nvSpPr>
        <p:spPr>
          <a:xfrm>
            <a:off x="395536" y="764704"/>
            <a:ext cx="8496944" cy="5544021"/>
          </a:xfrm>
          <a:prstGeom prst="rect">
            <a:avLst/>
          </a:prstGeom>
        </p:spPr>
        <p:txBody>
          <a:bodyPr rtlCol="0">
            <a:normAutofit/>
          </a:bodyPr>
          <a:lstStyle/>
          <a:p>
            <a:endParaRPr lang="ru-RU" sz="2400" dirty="0" smtClean="0">
              <a:latin typeface="+mn-lt"/>
              <a:cs typeface="+mn-cs"/>
            </a:endParaRPr>
          </a:p>
          <a:p>
            <a:pPr>
              <a:buFont typeface="Arial" pitchFamily="34" charset="0"/>
              <a:buChar char="•"/>
            </a:pPr>
            <a:r>
              <a:rPr lang="ru-RU" sz="2400" dirty="0" smtClean="0"/>
              <a:t> В </a:t>
            </a:r>
            <a:r>
              <a:rPr lang="ru-RU" sz="2400" dirty="0" smtClean="0"/>
              <a:t>2006 году была поставлена задача формирования и  интеграции электронных информационных ресурсов Российской академии наук, сконцентрированных в институтах, библиотеках, архивах и </a:t>
            </a:r>
            <a:r>
              <a:rPr lang="ru-RU" sz="2400" dirty="0" smtClean="0"/>
              <a:t>музеях</a:t>
            </a:r>
          </a:p>
          <a:p>
            <a:endParaRPr lang="ru-RU" sz="2400" dirty="0" smtClean="0"/>
          </a:p>
          <a:p>
            <a:pPr>
              <a:buFont typeface="Arial" pitchFamily="34" charset="0"/>
              <a:buChar char="•"/>
            </a:pPr>
            <a:r>
              <a:rPr lang="ru-RU" sz="2400" dirty="0" smtClean="0"/>
              <a:t> Эффективным </a:t>
            </a:r>
            <a:r>
              <a:rPr lang="ru-RU" sz="2400" dirty="0" smtClean="0"/>
              <a:t>средством решения данной задачи был определен проект электронной библиотеки </a:t>
            </a:r>
            <a:r>
              <a:rPr lang="en-US" sz="2400" dirty="0" smtClean="0"/>
              <a:t>«</a:t>
            </a:r>
            <a:r>
              <a:rPr lang="ru-RU" sz="2400" dirty="0" smtClean="0"/>
              <a:t>Научное наследие России</a:t>
            </a:r>
            <a:r>
              <a:rPr lang="en-US" sz="2400" dirty="0" smtClean="0"/>
              <a:t>»</a:t>
            </a:r>
            <a:endParaRPr lang="ru-RU" sz="2400" dirty="0" smtClean="0"/>
          </a:p>
          <a:p>
            <a:endParaRPr lang="ru-RU" sz="2400" dirty="0" smtClean="0"/>
          </a:p>
          <a:p>
            <a:pPr>
              <a:buFont typeface="Arial" pitchFamily="34" charset="0"/>
              <a:buChar char="•"/>
            </a:pPr>
            <a:r>
              <a:rPr lang="ru-RU" sz="2400" dirty="0" smtClean="0"/>
              <a:t> Работы </a:t>
            </a:r>
            <a:r>
              <a:rPr lang="ru-RU" sz="2400" dirty="0" smtClean="0"/>
              <a:t>по научному, техническому, технологическому и организационному сопровождению проекта были поручены МСЦ РАН</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txBox="1">
            <a:spLocks/>
          </p:cNvSpPr>
          <p:nvPr/>
        </p:nvSpPr>
        <p:spPr>
          <a:xfrm>
            <a:off x="0" y="0"/>
            <a:ext cx="9144000" cy="6858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11. Государственный Дарвиновский музей Правительства Москвы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12. Федеральное государственное научное учреждение «Научная педагогическая библиотека имени К.Д. Ушинского» Российской академии образования</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13. Государственное научное учреждение Центральная научная сельскохозяйственная библиотека Российской академии сельскохозяйственных наук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14.  Федеральное государственное бюджетное </a:t>
            </a:r>
            <a:r>
              <a:rPr kumimoji="0" lang="ru-RU" sz="1900" b="0" i="1" u="none" strike="noStrike" kern="1200" cap="none" spc="0" normalizeH="0" baseline="0" noProof="0" dirty="0" smtClean="0">
                <a:ln>
                  <a:noFill/>
                </a:ln>
                <a:solidFill>
                  <a:schemeClr val="tx1"/>
                </a:solidFill>
                <a:effectLst/>
                <a:uLnTx/>
                <a:uFillTx/>
                <a:latin typeface="+mn-lt"/>
                <a:ea typeface="+mn-ea"/>
                <a:cs typeface="+mn-cs"/>
              </a:rPr>
              <a:t>учреждение</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науки Межведомственный Суперкомпьютерный Центр, Санкт-Петербургский филиал МСЦ РАН</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15.  Федеральное государственное бюджетное </a:t>
            </a:r>
            <a:r>
              <a:rPr kumimoji="0" lang="ru-RU" sz="1900" b="0" i="1" u="none" strike="noStrike" kern="1200" cap="none" spc="0" normalizeH="0" baseline="0" noProof="0" dirty="0" smtClean="0">
                <a:ln>
                  <a:noFill/>
                </a:ln>
                <a:solidFill>
                  <a:schemeClr val="tx1"/>
                </a:solidFill>
                <a:effectLst/>
                <a:uLnTx/>
                <a:uFillTx/>
                <a:latin typeface="+mn-lt"/>
                <a:ea typeface="+mn-ea"/>
                <a:cs typeface="+mn-cs"/>
              </a:rPr>
              <a:t>учреждение</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науки Библиотека  Российской академии наук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16.  Федеральное государственное бюджетное </a:t>
            </a:r>
            <a:r>
              <a:rPr kumimoji="0" lang="ru-RU" sz="1900" b="0" i="1" u="none" strike="noStrike" kern="1200" cap="none" spc="0" normalizeH="0" baseline="0" noProof="0" dirty="0" smtClean="0">
                <a:ln>
                  <a:noFill/>
                </a:ln>
                <a:solidFill>
                  <a:schemeClr val="tx1"/>
                </a:solidFill>
                <a:effectLst/>
                <a:uLnTx/>
                <a:uFillTx/>
                <a:latin typeface="+mn-lt"/>
                <a:ea typeface="+mn-ea"/>
                <a:cs typeface="+mn-cs"/>
              </a:rPr>
              <a:t>учреждение</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науки наук Архив РАН Санкт-Петербургский филиал</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17.  Федеральное государственное бюджетное </a:t>
            </a:r>
            <a:r>
              <a:rPr kumimoji="0" lang="ru-RU" sz="1900" b="0" i="1" u="none" strike="noStrike" kern="1200" cap="none" spc="0" normalizeH="0" baseline="0" noProof="0" dirty="0" smtClean="0">
                <a:ln>
                  <a:noFill/>
                </a:ln>
                <a:solidFill>
                  <a:schemeClr val="tx1"/>
                </a:solidFill>
                <a:effectLst/>
                <a:uLnTx/>
                <a:uFillTx/>
                <a:latin typeface="+mn-lt"/>
                <a:ea typeface="+mn-ea"/>
                <a:cs typeface="+mn-cs"/>
              </a:rPr>
              <a:t>учреждение</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науки Институт цитологии РАН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18.  Федеральное государственное бюджетное </a:t>
            </a:r>
            <a:r>
              <a:rPr kumimoji="0" lang="ru-RU" sz="1900" b="0" i="1" u="none" strike="noStrike" kern="1200" cap="none" spc="0" normalizeH="0" baseline="0" noProof="0" dirty="0" smtClean="0">
                <a:ln>
                  <a:noFill/>
                </a:ln>
                <a:solidFill>
                  <a:schemeClr val="tx1"/>
                </a:solidFill>
                <a:effectLst/>
                <a:uLnTx/>
                <a:uFillTx/>
                <a:latin typeface="+mn-lt"/>
                <a:ea typeface="+mn-ea"/>
                <a:cs typeface="+mn-cs"/>
              </a:rPr>
              <a:t>учреждение</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науки Институт русской литературы РАН (Пушкинский Дом)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19.  Отдел страхового документального фонда Архива РАН (ОСДФ АРАН), Ярославская обл., </a:t>
            </a:r>
            <a:r>
              <a:rPr kumimoji="0" lang="ru-RU" sz="1900" b="0" i="0" u="none" strike="noStrike" kern="1200" cap="none" spc="0" normalizeH="0" baseline="0" noProof="0" dirty="0" err="1" smtClean="0">
                <a:ln>
                  <a:noFill/>
                </a:ln>
                <a:solidFill>
                  <a:schemeClr val="tx1"/>
                </a:solidFill>
                <a:effectLst/>
                <a:uLnTx/>
                <a:uFillTx/>
                <a:latin typeface="+mn-lt"/>
                <a:ea typeface="+mn-ea"/>
                <a:cs typeface="+mn-cs"/>
              </a:rPr>
              <a:t>Некоузский</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р-н, пос. Борок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1900" b="0" i="0" u="none" strike="noStrike" kern="1200" cap="none" spc="0" normalizeH="0" baseline="0" noProof="0" dirty="0" smtClean="0">
                <a:ln>
                  <a:noFill/>
                </a:ln>
                <a:solidFill>
                  <a:schemeClr val="tx1"/>
                </a:solidFill>
                <a:effectLst/>
                <a:uLnTx/>
                <a:uFillTx/>
                <a:latin typeface="+mn-lt"/>
                <a:ea typeface="+mn-ea"/>
                <a:cs typeface="+mn-cs"/>
              </a:rPr>
              <a:t>20.  Федеральное государственное бюджетное </a:t>
            </a:r>
            <a:r>
              <a:rPr kumimoji="0" lang="ru-RU" sz="1900" b="0" i="1" u="none" strike="noStrike" kern="1200" cap="none" spc="0" normalizeH="0" baseline="0" noProof="0" dirty="0" smtClean="0">
                <a:ln>
                  <a:noFill/>
                </a:ln>
                <a:solidFill>
                  <a:schemeClr val="tx1"/>
                </a:solidFill>
                <a:effectLst/>
                <a:uLnTx/>
                <a:uFillTx/>
                <a:latin typeface="+mn-lt"/>
                <a:ea typeface="+mn-ea"/>
                <a:cs typeface="+mn-cs"/>
              </a:rPr>
              <a:t>учреждение</a:t>
            </a:r>
            <a:r>
              <a:rPr kumimoji="0" lang="ru-RU" sz="1900" b="0" i="0" u="none" strike="noStrike" kern="1200" cap="none" spc="0" normalizeH="0" baseline="0" noProof="0" dirty="0" smtClean="0">
                <a:ln>
                  <a:noFill/>
                </a:ln>
                <a:solidFill>
                  <a:schemeClr val="tx1"/>
                </a:solidFill>
                <a:effectLst/>
                <a:uLnTx/>
                <a:uFillTx/>
                <a:latin typeface="+mn-lt"/>
                <a:ea typeface="+mn-ea"/>
                <a:cs typeface="+mn-cs"/>
              </a:rPr>
              <a:t> науки Центральная научная библиотека Уральского отделения РАН. Свердловская область. Екатеринбург</a:t>
            </a:r>
            <a:endParaRPr kumimoji="0" lang="ru-RU" sz="1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a:bodyPr>
          <a:lstStyle/>
          <a:p>
            <a:r>
              <a:rPr lang="ru-RU" sz="3200" dirty="0" smtClean="0"/>
              <a:t>Цели и задачи проекта</a:t>
            </a:r>
            <a:endParaRPr lang="ru-RU" sz="3200" dirty="0"/>
          </a:p>
        </p:txBody>
      </p:sp>
      <p:sp>
        <p:nvSpPr>
          <p:cNvPr id="4" name="Rectangle 3"/>
          <p:cNvSpPr>
            <a:spLocks noGrp="1" noChangeArrowheads="1"/>
          </p:cNvSpPr>
          <p:nvPr/>
        </p:nvSpPr>
        <p:spPr bwMode="auto">
          <a:xfrm>
            <a:off x="251520" y="980728"/>
            <a:ext cx="5472608" cy="5613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endParaRPr lang="ru-RU" sz="1800" dirty="0" smtClean="0"/>
          </a:p>
          <a:p>
            <a:pPr eaLnBrk="1" hangingPunct="1">
              <a:lnSpc>
                <a:spcPct val="80000"/>
              </a:lnSpc>
            </a:pPr>
            <a:r>
              <a:rPr lang="ru-RU" sz="2400" dirty="0"/>
              <a:t>предоставление всем желающим через Интернет информации о российских достижениях фундаментальных естественных и гуманитарных наук, с возможностью ознакомления с полными текстами наиболее значимых работ российских </a:t>
            </a:r>
            <a:r>
              <a:rPr lang="ru-RU" sz="2400" dirty="0" smtClean="0"/>
              <a:t>ученых</a:t>
            </a:r>
            <a:endParaRPr lang="en-US" sz="2400" dirty="0"/>
          </a:p>
          <a:p>
            <a:pPr eaLnBrk="1" hangingPunct="1">
              <a:lnSpc>
                <a:spcPct val="80000"/>
              </a:lnSpc>
            </a:pPr>
            <a:r>
              <a:rPr lang="ru-RU" sz="2400" dirty="0" smtClean="0"/>
              <a:t>сохранение научного наследия и создание условий его эффективного освоения </a:t>
            </a:r>
          </a:p>
          <a:p>
            <a:pPr eaLnBrk="1" hangingPunct="1">
              <a:lnSpc>
                <a:spcPct val="80000"/>
              </a:lnSpc>
            </a:pPr>
            <a:r>
              <a:rPr lang="ru-RU" sz="2400" dirty="0" smtClean="0"/>
              <a:t>обеспечение сохранности оригиналов изданий, являющихся исторической </a:t>
            </a:r>
            <a:r>
              <a:rPr lang="ru-RU" sz="2400" dirty="0" smtClean="0"/>
              <a:t>ценностью</a:t>
            </a:r>
            <a:endParaRPr lang="ru-RU" sz="2400" dirty="0" smtClean="0"/>
          </a:p>
          <a:p>
            <a:pPr eaLnBrk="1" hangingPunct="1">
              <a:lnSpc>
                <a:spcPct val="80000"/>
              </a:lnSpc>
            </a:pPr>
            <a:r>
              <a:rPr lang="ru-RU" sz="2400" dirty="0" smtClean="0"/>
              <a:t>интеграция в российское и мировое научно-образовательное пространство</a:t>
            </a:r>
          </a:p>
          <a:p>
            <a:pPr eaLnBrk="1" hangingPunct="1">
              <a:lnSpc>
                <a:spcPct val="80000"/>
              </a:lnSpc>
              <a:buFontTx/>
              <a:buNone/>
            </a:pPr>
            <a:endParaRPr lang="ru-RU" sz="1800" dirty="0" smtClean="0"/>
          </a:p>
        </p:txBody>
      </p:sp>
      <p:pic>
        <p:nvPicPr>
          <p:cNvPr id="5"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30607" y="1412776"/>
            <a:ext cx="3521962" cy="47525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88640"/>
            <a:ext cx="7283152" cy="852932"/>
          </a:xfrm>
        </p:spPr>
        <p:txBody>
          <a:bodyPr>
            <a:noAutofit/>
          </a:bodyPr>
          <a:lstStyle/>
          <a:p>
            <a:r>
              <a:rPr lang="ru-RU" sz="2800" dirty="0" smtClean="0"/>
              <a:t>Технологическая цепочка функционирования библиотеки</a:t>
            </a:r>
            <a:endParaRPr lang="ru-RU" sz="2800" dirty="0"/>
          </a:p>
        </p:txBody>
      </p:sp>
      <p:pic>
        <p:nvPicPr>
          <p:cNvPr id="4098" name="Picture 2" descr="C:\Users\RuslanCC\Desktop\общая схема1.png"/>
          <p:cNvPicPr>
            <a:picLocks noChangeAspect="1" noChangeArrowheads="1"/>
          </p:cNvPicPr>
          <p:nvPr/>
        </p:nvPicPr>
        <p:blipFill>
          <a:blip r:embed="rId2" cstate="print"/>
          <a:srcRect/>
          <a:stretch>
            <a:fillRect/>
          </a:stretch>
        </p:blipFill>
        <p:spPr bwMode="auto">
          <a:xfrm>
            <a:off x="179512" y="980728"/>
            <a:ext cx="8781463" cy="3456384"/>
          </a:xfrm>
          <a:prstGeom prst="rect">
            <a:avLst/>
          </a:prstGeom>
          <a:noFill/>
        </p:spPr>
      </p:pic>
      <p:pic>
        <p:nvPicPr>
          <p:cNvPr id="4099" name="Picture 3" descr="C:\Temp\Rar$DR56.056\оборудование\c_02_big.jpg"/>
          <p:cNvPicPr>
            <a:picLocks noChangeAspect="1" noChangeArrowheads="1"/>
          </p:cNvPicPr>
          <p:nvPr/>
        </p:nvPicPr>
        <p:blipFill>
          <a:blip r:embed="rId3" cstate="print"/>
          <a:srcRect t="22308"/>
          <a:stretch>
            <a:fillRect/>
          </a:stretch>
        </p:blipFill>
        <p:spPr bwMode="auto">
          <a:xfrm>
            <a:off x="395536" y="4429108"/>
            <a:ext cx="3435508" cy="2428892"/>
          </a:xfrm>
          <a:prstGeom prst="rect">
            <a:avLst/>
          </a:prstGeom>
          <a:noFill/>
        </p:spPr>
      </p:pic>
      <p:sp>
        <p:nvSpPr>
          <p:cNvPr id="5" name="TextBox 4"/>
          <p:cNvSpPr txBox="1"/>
          <p:nvPr/>
        </p:nvSpPr>
        <p:spPr>
          <a:xfrm>
            <a:off x="4067944" y="4653136"/>
            <a:ext cx="4861774" cy="1323439"/>
          </a:xfrm>
          <a:prstGeom prst="rect">
            <a:avLst/>
          </a:prstGeom>
          <a:noFill/>
        </p:spPr>
        <p:txBody>
          <a:bodyPr wrap="square" rtlCol="0">
            <a:spAutoFit/>
          </a:bodyPr>
          <a:lstStyle/>
          <a:p>
            <a:r>
              <a:rPr lang="ru-RU" sz="2000" dirty="0" smtClean="0">
                <a:solidFill>
                  <a:schemeClr val="tx1"/>
                </a:solidFill>
              </a:rPr>
              <a:t>Создано и функционирует </a:t>
            </a:r>
            <a:r>
              <a:rPr lang="ru-RU" sz="2000" dirty="0" smtClean="0">
                <a:solidFill>
                  <a:schemeClr val="tx1"/>
                </a:solidFill>
              </a:rPr>
              <a:t>20 центров </a:t>
            </a:r>
            <a:r>
              <a:rPr lang="ru-RU" sz="2000" dirty="0" smtClean="0">
                <a:solidFill>
                  <a:schemeClr val="tx1"/>
                </a:solidFill>
              </a:rPr>
              <a:t>сканирования и подготовки электронных документов, расположенных у держателей информационных фондов</a:t>
            </a:r>
            <a:endParaRPr lang="ru-RU" sz="2000" dirty="0">
              <a:solidFill>
                <a:schemeClr val="tx1"/>
              </a:solidFill>
            </a:endParaRPr>
          </a:p>
        </p:txBody>
      </p:sp>
      <p:sp>
        <p:nvSpPr>
          <p:cNvPr id="7" name="Прямоугольник 6"/>
          <p:cNvSpPr/>
          <p:nvPr/>
        </p:nvSpPr>
        <p:spPr>
          <a:xfrm>
            <a:off x="571472" y="2857496"/>
            <a:ext cx="928694" cy="21431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571472" y="2857496"/>
            <a:ext cx="1214446" cy="192489"/>
          </a:xfrm>
          <a:prstGeom prst="rect">
            <a:avLst/>
          </a:prstGeom>
          <a:noFill/>
        </p:spPr>
        <p:txBody>
          <a:bodyPr wrap="square" rtlCol="0">
            <a:spAutoFit/>
          </a:bodyPr>
          <a:lstStyle/>
          <a:p>
            <a:r>
              <a:rPr lang="ru-RU" sz="700" dirty="0" smtClean="0">
                <a:solidFill>
                  <a:schemeClr val="tx1"/>
                </a:solidFill>
              </a:rPr>
              <a:t>Отбор</a:t>
            </a:r>
            <a:r>
              <a:rPr lang="ru-RU" sz="700" dirty="0" smtClean="0"/>
              <a:t> </a:t>
            </a:r>
            <a:r>
              <a:rPr lang="ru-RU" sz="700" dirty="0" smtClean="0">
                <a:solidFill>
                  <a:schemeClr val="tx1"/>
                </a:solidFill>
              </a:rPr>
              <a:t>материалов</a:t>
            </a:r>
            <a:endParaRPr lang="ru-RU" sz="700" dirty="0">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467544" y="0"/>
            <a:ext cx="8229600" cy="1143000"/>
          </a:xfrm>
          <a:prstGeom prst="rect">
            <a:avLst/>
          </a:prstGeom>
        </p:spPr>
        <p:txBody>
          <a:bodyPr>
            <a:normAutofit/>
          </a:bodyPr>
          <a:lstStyle/>
          <a:p>
            <a:pPr algn="ctr"/>
            <a:r>
              <a:rPr lang="ru-RU" sz="3200" dirty="0" smtClean="0"/>
              <a:t>Архитектура проекта. </a:t>
            </a:r>
            <a:endParaRPr lang="ru-RU" sz="3200" dirty="0"/>
          </a:p>
        </p:txBody>
      </p:sp>
      <p:sp>
        <p:nvSpPr>
          <p:cNvPr id="6" name="Content Placeholder 4"/>
          <p:cNvSpPr txBox="1">
            <a:spLocks/>
          </p:cNvSpPr>
          <p:nvPr>
            <p:custDataLst>
              <p:tags r:id="rId2"/>
            </p:custDataLst>
          </p:nvPr>
        </p:nvSpPr>
        <p:spPr>
          <a:xfrm>
            <a:off x="395536" y="1124744"/>
            <a:ext cx="8496944" cy="5183981"/>
          </a:xfrm>
          <a:prstGeom prst="rect">
            <a:avLst/>
          </a:prstGeom>
        </p:spPr>
        <p:txBody>
          <a:bodyPr rtlCol="0">
            <a:normAutofit lnSpcReduction="10000"/>
          </a:bodyPr>
          <a:lstStyle/>
          <a:p>
            <a:pPr marL="342900" indent="-342900" fontAlgn="auto">
              <a:spcBef>
                <a:spcPct val="20000"/>
              </a:spcBef>
              <a:spcAft>
                <a:spcPts val="0"/>
              </a:spcAft>
              <a:buFont typeface="Arial" pitchFamily="34" charset="0"/>
              <a:buChar char="•"/>
              <a:defRPr/>
            </a:pPr>
            <a:r>
              <a:rPr lang="ru-RU" sz="2400" dirty="0" smtClean="0"/>
              <a:t>Электронная библиотека «Научное Наследие России» представляет собой распределенную информационную систему, которая объединяет множество дистанционно удаленных друг от друга участников, работающих на разном оборудовании, иногда по разным технологиям, но по общим правилам, которые определены централизованно для всех участников проекта. </a:t>
            </a:r>
            <a:endParaRPr lang="ru-RU" sz="2400" dirty="0" smtClean="0"/>
          </a:p>
          <a:p>
            <a:pPr marL="342900" indent="-342900" fontAlgn="auto">
              <a:spcBef>
                <a:spcPct val="20000"/>
              </a:spcBef>
              <a:spcAft>
                <a:spcPts val="0"/>
              </a:spcAft>
              <a:defRPr/>
            </a:pPr>
            <a:endParaRPr lang="ru-RU" sz="2400" dirty="0" smtClean="0"/>
          </a:p>
          <a:p>
            <a:pPr marL="342900" lvl="0" indent="-342900" fontAlgn="auto">
              <a:spcBef>
                <a:spcPct val="20000"/>
              </a:spcBef>
              <a:spcAft>
                <a:spcPts val="0"/>
              </a:spcAft>
              <a:buFont typeface="Arial" pitchFamily="34" charset="0"/>
              <a:buChar char="•"/>
              <a:defRPr/>
            </a:pPr>
            <a:r>
              <a:rPr lang="ru-RU" sz="2400" dirty="0" smtClean="0"/>
              <a:t>Базовой единицей такой распределенной информационной системы являются типовые центры сканирования и обработки, размещенные в различных городах России. Основная задача этих центров - выполнять с помощью локальных ресурсов и двух централизованных серверов обработки данных полный цикл создания электронной книги.</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467544" y="0"/>
            <a:ext cx="8229600" cy="1143000"/>
          </a:xfrm>
          <a:prstGeom prst="rect">
            <a:avLst/>
          </a:prstGeom>
        </p:spPr>
        <p:txBody>
          <a:bodyPr>
            <a:normAutofit/>
          </a:bodyPr>
          <a:lstStyle/>
          <a:p>
            <a:r>
              <a:rPr lang="ru-RU" sz="3200" dirty="0" smtClean="0"/>
              <a:t>Полный </a:t>
            </a:r>
            <a:r>
              <a:rPr lang="ru-RU" sz="3200" dirty="0" smtClean="0"/>
              <a:t>цикл создания электронной книги. </a:t>
            </a:r>
            <a:endParaRPr lang="ru-RU" sz="3200" dirty="0"/>
          </a:p>
        </p:txBody>
      </p:sp>
      <p:sp>
        <p:nvSpPr>
          <p:cNvPr id="6" name="Content Placeholder 4"/>
          <p:cNvSpPr txBox="1">
            <a:spLocks/>
          </p:cNvSpPr>
          <p:nvPr>
            <p:custDataLst>
              <p:tags r:id="rId2"/>
            </p:custDataLst>
          </p:nvPr>
        </p:nvSpPr>
        <p:spPr>
          <a:xfrm>
            <a:off x="395536" y="1124744"/>
            <a:ext cx="8496944" cy="5183981"/>
          </a:xfrm>
          <a:prstGeom prst="rect">
            <a:avLst/>
          </a:prstGeom>
        </p:spPr>
        <p:txBody>
          <a:bodyPr rtlCol="0">
            <a:normAutofit/>
          </a:bodyPr>
          <a:lstStyle/>
          <a:p>
            <a:pPr marL="342900" indent="-342900" fontAlgn="auto">
              <a:spcBef>
                <a:spcPct val="20000"/>
              </a:spcBef>
              <a:spcAft>
                <a:spcPts val="0"/>
              </a:spcAf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075" name="Rectangle 3"/>
          <p:cNvSpPr>
            <a:spLocks noChangeArrowheads="1"/>
          </p:cNvSpPr>
          <p:nvPr/>
        </p:nvSpPr>
        <p:spPr bwMode="auto">
          <a:xfrm>
            <a:off x="0" y="1149261"/>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rPr>
              <a:t>    Полный цикл создания электронной книги выполняется в режиме </a:t>
            </a:r>
            <a:r>
              <a:rPr kumimoji="0" lang="en-US" sz="2400" b="0" i="0" u="none" strike="noStrike" cap="none" normalizeH="0" baseline="0" dirty="0" smtClean="0">
                <a:ln>
                  <a:noFill/>
                </a:ln>
                <a:solidFill>
                  <a:schemeClr val="tx1"/>
                </a:solidFill>
                <a:effectLst/>
                <a:latin typeface="+mn-lt"/>
                <a:ea typeface="Times New Roman" pitchFamily="18" charset="0"/>
                <a:cs typeface="Arial" pitchFamily="34" charset="0"/>
              </a:rPr>
              <a:t>online </a:t>
            </a:r>
            <a:r>
              <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rPr>
              <a:t>на двух технологических серверах и завершается публикацией электронного издания на сайте </a:t>
            </a:r>
            <a:r>
              <a:rPr kumimoji="0" lang="ru-RU" sz="2400" b="0" i="0" u="none" strike="noStrike" cap="none" normalizeH="0" baseline="0" dirty="0" smtClean="0">
                <a:ln>
                  <a:noFill/>
                </a:ln>
                <a:solidFill>
                  <a:srgbClr val="000000"/>
                </a:solidFill>
                <a:effectLst/>
                <a:latin typeface="+mn-lt"/>
                <a:ea typeface="Times New Roman" pitchFamily="18" charset="0"/>
                <a:cs typeface="Arial" pitchFamily="34" charset="0"/>
              </a:rPr>
              <a:t>электронной библиотеки </a:t>
            </a:r>
            <a:r>
              <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rPr>
              <a:t>«Научное Наследие России» </a:t>
            </a:r>
            <a:r>
              <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hlinkClick r:id="rId5"/>
              </a:rPr>
              <a:t>http://e-heritage.ru</a:t>
            </a:r>
            <a:r>
              <a:rPr kumimoji="0" lang="ru-RU" sz="2400" b="0" i="0" u="none" strike="noStrike" cap="none" normalizeH="0" baseline="0" dirty="0" smtClean="0">
                <a:ln>
                  <a:noFill/>
                </a:ln>
                <a:solidFill>
                  <a:schemeClr val="tx1"/>
                </a:solidFill>
                <a:effectLst/>
                <a:latin typeface="+mn-lt"/>
                <a:ea typeface="Times New Roman" pitchFamily="18" charset="0"/>
                <a:cs typeface="Arial" pitchFamily="34" charset="0"/>
              </a:rPr>
              <a:t>, и состоит из следующих этапов:</a:t>
            </a:r>
          </a:p>
          <a:p>
            <a:pPr marL="0" marR="0" lvl="0" indent="0" algn="l" defTabSz="914400" rtl="0" eaLnBrk="1" fontAlgn="base" latinLnBrk="0" hangingPunct="1">
              <a:lnSpc>
                <a:spcPct val="100000"/>
              </a:lnSpc>
              <a:spcBef>
                <a:spcPct val="0"/>
              </a:spcBef>
              <a:spcAft>
                <a:spcPct val="0"/>
              </a:spcAft>
              <a:buClrTx/>
              <a:buSzTx/>
              <a:tabLst/>
            </a:pPr>
            <a:endParaRPr kumimoji="0" lang="ru-RU" sz="2400" b="0" i="0" u="none" strike="noStrike" cap="none" normalizeH="0" baseline="0" dirty="0" smtClean="0">
              <a:ln>
                <a:noFill/>
              </a:ln>
              <a:solidFill>
                <a:schemeClr val="tx1"/>
              </a:solidFill>
              <a:effectLst/>
              <a:latin typeface="+mn-lt"/>
              <a:ea typeface="Calibri" pitchFamily="34" charset="0"/>
              <a:cs typeface="Times New Roman" pitchFamily="18" charset="0"/>
            </a:endParaRPr>
          </a:p>
          <a:p>
            <a:pPr marL="228600" marR="0" lvl="0" indent="-228600" algn="l" defTabSz="914400" rtl="0" eaLnBrk="0" fontAlgn="base" latinLnBrk="0" hangingPunct="0">
              <a:lnSpc>
                <a:spcPct val="100000"/>
              </a:lnSpc>
              <a:spcBef>
                <a:spcPct val="0"/>
              </a:spcBef>
              <a:spcAft>
                <a:spcPct val="0"/>
              </a:spcAft>
              <a:buClrTx/>
              <a:buSzTx/>
              <a:buFont typeface="Arial" pitchFamily="34" charset="0"/>
              <a:buChar char="•"/>
              <a:tabLst/>
            </a:pPr>
            <a:r>
              <a:rPr kumimoji="0" lang="ru-RU" sz="2400" b="0" i="0" u="none" strike="noStrike" cap="none" normalizeH="0" baseline="0" dirty="0" smtClean="0">
                <a:ln>
                  <a:noFill/>
                </a:ln>
                <a:solidFill>
                  <a:schemeClr val="tx1"/>
                </a:solidFill>
                <a:effectLst/>
                <a:latin typeface="+mn-lt"/>
                <a:ea typeface="Calibri" pitchFamily="34" charset="0"/>
                <a:cs typeface="Times New Roman" pitchFamily="18" charset="0"/>
              </a:rPr>
              <a:t>  Ввод набора метаданных, описывающих издание. </a:t>
            </a:r>
          </a:p>
          <a:p>
            <a:pPr marL="342900" lvl="0" indent="-342900" eaLnBrk="0" hangingPunct="0">
              <a:buFont typeface="Arial" pitchFamily="34" charset="0"/>
              <a:buChar char="•"/>
            </a:pPr>
            <a:r>
              <a:rPr lang="ru-RU" sz="2400" dirty="0" smtClean="0">
                <a:latin typeface="+mn-lt"/>
              </a:rPr>
              <a:t> Сканирование.</a:t>
            </a:r>
          </a:p>
          <a:p>
            <a:pPr marL="342900" lvl="0" indent="-342900" eaLnBrk="0" hangingPunct="0">
              <a:buFont typeface="Arial" pitchFamily="34" charset="0"/>
              <a:buChar char="•"/>
            </a:pPr>
            <a:r>
              <a:rPr lang="ru-RU" sz="2400" dirty="0" smtClean="0">
                <a:latin typeface="+mn-lt"/>
              </a:rPr>
              <a:t> </a:t>
            </a:r>
            <a:r>
              <a:rPr lang="ru-RU" sz="2400" dirty="0" smtClean="0">
                <a:latin typeface="+mn-lt"/>
              </a:rPr>
              <a:t>Обработка отсканированных изображений. </a:t>
            </a:r>
            <a:endParaRPr lang="ru-RU" sz="2400" dirty="0" smtClean="0">
              <a:latin typeface="+mn-lt"/>
            </a:endParaRPr>
          </a:p>
          <a:p>
            <a:pPr marL="342900" lvl="0" indent="-342900" eaLnBrk="0" hangingPunct="0">
              <a:buFont typeface="Arial" pitchFamily="34" charset="0"/>
              <a:buChar char="•"/>
            </a:pPr>
            <a:r>
              <a:rPr lang="ru-RU" sz="2400" dirty="0" smtClean="0">
                <a:latin typeface="+mn-lt"/>
              </a:rPr>
              <a:t> Верстка </a:t>
            </a:r>
            <a:r>
              <a:rPr lang="ru-RU" sz="2400" dirty="0" smtClean="0">
                <a:latin typeface="+mn-lt"/>
              </a:rPr>
              <a:t>электронного издания</a:t>
            </a:r>
            <a:r>
              <a:rPr lang="ru-RU" sz="2400" dirty="0" smtClean="0">
                <a:latin typeface="+mn-lt"/>
              </a:rPr>
              <a:t>.</a:t>
            </a:r>
          </a:p>
          <a:p>
            <a:pPr marL="342900" indent="-342900" eaLnBrk="0" hangingPunct="0">
              <a:buFont typeface="Arial" pitchFamily="34" charset="0"/>
              <a:buChar char="•"/>
            </a:pPr>
            <a:r>
              <a:rPr lang="ru-RU" sz="2400" dirty="0" smtClean="0">
                <a:latin typeface="+mn-lt"/>
              </a:rPr>
              <a:t> </a:t>
            </a:r>
            <a:r>
              <a:rPr lang="ru-RU" sz="2400" dirty="0" smtClean="0">
                <a:latin typeface="+mn-lt"/>
              </a:rPr>
              <a:t>Публикация </a:t>
            </a:r>
            <a:r>
              <a:rPr lang="ru-RU" sz="2400" dirty="0" smtClean="0">
                <a:latin typeface="+mn-lt"/>
              </a:rPr>
              <a:t>электронного издания на сайте электронной библиотеки «Научное Наследие России» http://e-heritage.ru.</a:t>
            </a:r>
          </a:p>
          <a:p>
            <a:pPr marL="342900" lvl="0" indent="-342900" eaLnBrk="0" hangingPunct="0"/>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custDataLst>
              <p:tags r:id="rId1"/>
            </p:custDataLst>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smtClean="0">
                <a:ln>
                  <a:noFill/>
                </a:ln>
                <a:solidFill>
                  <a:schemeClr val="tx1"/>
                </a:solidFill>
                <a:effectLst/>
                <a:uLnTx/>
                <a:uFillTx/>
                <a:latin typeface="+mj-lt"/>
                <a:ea typeface="+mj-ea"/>
                <a:cs typeface="+mj-cs"/>
              </a:rPr>
              <a:t>Участники проекта. Состав. География проекта. Ведомственная принадлежность.</a:t>
            </a:r>
          </a:p>
        </p:txBody>
      </p:sp>
      <p:sp>
        <p:nvSpPr>
          <p:cNvPr id="6" name="Content Placeholder 4"/>
          <p:cNvSpPr txBox="1">
            <a:spLocks/>
          </p:cNvSpPr>
          <p:nvPr>
            <p:custDataLst>
              <p:tags r:id="rId2"/>
            </p:custDataLst>
          </p:nvPr>
        </p:nvSpPr>
        <p:spPr>
          <a:xfrm>
            <a:off x="395536" y="1597025"/>
            <a:ext cx="8496944" cy="4711700"/>
          </a:xfrm>
          <a:prstGeom prst="rect">
            <a:avLst/>
          </a:prstGeom>
        </p:spPr>
        <p:txBody>
          <a:bodyPr rtlCol="0">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Контент  для электронной библиотеки «Научное Наследие России» поставляют 20 научных организаций: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17 организаций представляют РАН,</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1 учреждение Российской академии образования,</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1 учреждение  Российской академии сельскохозяйственных наук,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1 муниципальное учреждение Правительства Москвы.</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13 организаций располагаются в  Москве и Московской области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5   организаций в Санкт-Петербурге</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1   организация в Ярославской обл.( пос. Борок)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400" b="0" i="0" u="none" strike="noStrike" kern="1200" cap="none" spc="0" normalizeH="0" baseline="0" noProof="0" dirty="0" smtClean="0">
                <a:ln>
                  <a:noFill/>
                </a:ln>
                <a:solidFill>
                  <a:schemeClr val="tx1"/>
                </a:solidFill>
                <a:effectLst/>
                <a:uLnTx/>
                <a:uFillTx/>
                <a:latin typeface="+mn-lt"/>
                <a:ea typeface="+mn-ea"/>
                <a:cs typeface="+mn-cs"/>
              </a:rPr>
              <a:t>     1   организация в Свердловской обл. (г. Екатеринбург</a:t>
            </a:r>
            <a:r>
              <a:rPr kumimoji="0" lang="ru-RU" sz="32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797552" cy="954360"/>
          </a:xfrm>
        </p:spPr>
        <p:txBody>
          <a:bodyPr>
            <a:normAutofit/>
          </a:bodyPr>
          <a:lstStyle/>
          <a:p>
            <a:r>
              <a:rPr lang="ru-RU" sz="3200" dirty="0"/>
              <a:t>Информация по авторам (</a:t>
            </a:r>
            <a:r>
              <a:rPr lang="ru-RU" sz="3200" dirty="0" smtClean="0"/>
              <a:t>персоналиям)</a:t>
            </a:r>
            <a:endParaRPr lang="ru-RU" sz="3200" dirty="0"/>
          </a:p>
        </p:txBody>
      </p:sp>
      <p:pic>
        <p:nvPicPr>
          <p:cNvPr id="7" name="Picture 2"/>
          <p:cNvPicPr>
            <a:picLocks noChangeAspect="1" noChangeArrowheads="1"/>
          </p:cNvPicPr>
          <p:nvPr/>
        </p:nvPicPr>
        <p:blipFill>
          <a:blip r:embed="rId2" cstate="print"/>
          <a:srcRect/>
          <a:stretch>
            <a:fillRect/>
          </a:stretch>
        </p:blipFill>
        <p:spPr bwMode="auto">
          <a:xfrm>
            <a:off x="1115616" y="3284984"/>
            <a:ext cx="7272808" cy="4032448"/>
          </a:xfrm>
          <a:prstGeom prst="rect">
            <a:avLst/>
          </a:prstGeom>
          <a:noFill/>
          <a:ln w="9525">
            <a:noFill/>
            <a:miter lim="800000"/>
            <a:headEnd/>
            <a:tailEnd/>
          </a:ln>
        </p:spPr>
      </p:pic>
      <p:sp>
        <p:nvSpPr>
          <p:cNvPr id="6" name="Прямоугольник 5"/>
          <p:cNvSpPr/>
          <p:nvPr/>
        </p:nvSpPr>
        <p:spPr>
          <a:xfrm>
            <a:off x="755576" y="908720"/>
            <a:ext cx="7848872" cy="2382191"/>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ru-RU" sz="2400" dirty="0" smtClean="0"/>
              <a:t>Основной особенностью </a:t>
            </a:r>
            <a:r>
              <a:rPr lang="ru-RU" sz="2400" dirty="0" smtClean="0"/>
              <a:t>проекта </a:t>
            </a:r>
            <a:r>
              <a:rPr lang="ru-RU" sz="2400" dirty="0" smtClean="0"/>
              <a:t>является требование создавать развернутую биографическую справку  по всем, без  исключения, авторам, произведения которых включены в ЭБ «Научное наследие России».</a:t>
            </a:r>
          </a:p>
          <a:p>
            <a:pPr marL="342900" lvl="0" indent="-342900" fontAlgn="auto">
              <a:spcBef>
                <a:spcPct val="20000"/>
              </a:spcBef>
              <a:spcAft>
                <a:spcPts val="0"/>
              </a:spcAft>
              <a:buFont typeface="Arial" pitchFamily="34" charset="0"/>
              <a:buChar char="•"/>
            </a:pPr>
            <a:r>
              <a:rPr lang="ru-RU" sz="2400" dirty="0" smtClean="0"/>
              <a:t> Всего авторов в электронном каталоге 4745, из них загружено на сайт 2804</a:t>
            </a:r>
            <a:r>
              <a:rPr lang="ru-RU" sz="2400" i="1" dirty="0" smtClean="0"/>
              <a:t>.</a:t>
            </a:r>
            <a:endParaRPr lang="ru-RU" sz="2400" i="1" dirty="0" smtClean="0"/>
          </a:p>
        </p:txBody>
      </p:sp>
    </p:spTree>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8"/>
            <a:ext cx="8892480" cy="1296144"/>
          </a:xfrm>
        </p:spPr>
        <p:txBody>
          <a:bodyPr>
            <a:noAutofit/>
          </a:bodyPr>
          <a:lstStyle/>
          <a:p>
            <a:pPr marL="342900" lvl="0" indent="-342900" algn="l">
              <a:spcBef>
                <a:spcPct val="20000"/>
              </a:spcBef>
              <a:buFont typeface="Arial" pitchFamily="34" charset="0"/>
              <a:buChar char="•"/>
              <a:defRPr/>
            </a:pPr>
            <a:r>
              <a:rPr lang="ru-RU" sz="2400" dirty="0" smtClean="0"/>
              <a:t>В </a:t>
            </a:r>
            <a:r>
              <a:rPr lang="ru-RU" sz="2400" dirty="0"/>
              <a:t>мае 2013 года поля «Внешние ссылки»  и «Музейная информация» содержали ссылки на внешние источники для 186 </a:t>
            </a:r>
            <a:r>
              <a:rPr lang="ru-RU" sz="2400" dirty="0" smtClean="0"/>
              <a:t>ученых.</a:t>
            </a:r>
            <a:br>
              <a:rPr lang="ru-RU" sz="2400" dirty="0" smtClean="0"/>
            </a:br>
            <a:endParaRPr lang="ru-RU" sz="2400" dirty="0"/>
          </a:p>
        </p:txBody>
      </p:sp>
      <p:pic>
        <p:nvPicPr>
          <p:cNvPr id="4"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3126" b="14332"/>
          <a:stretch/>
        </p:blipFill>
        <p:spPr bwMode="auto">
          <a:xfrm>
            <a:off x="611560" y="2818195"/>
            <a:ext cx="8001000" cy="4643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Прямоугольник 7"/>
          <p:cNvSpPr/>
          <p:nvPr/>
        </p:nvSpPr>
        <p:spPr>
          <a:xfrm>
            <a:off x="755576" y="0"/>
            <a:ext cx="7344816" cy="584775"/>
          </a:xfrm>
          <a:prstGeom prst="rect">
            <a:avLst/>
          </a:prstGeom>
        </p:spPr>
        <p:txBody>
          <a:bodyPr wrap="square">
            <a:spAutoFit/>
          </a:bodyPr>
          <a:lstStyle/>
          <a:p>
            <a:pPr algn="ctr"/>
            <a:r>
              <a:rPr lang="ru-RU" sz="3200" dirty="0" smtClean="0"/>
              <a:t>Внешние источники</a:t>
            </a:r>
            <a:endParaRPr lang="ru-RU" sz="3200" dirty="0"/>
          </a:p>
        </p:txBody>
      </p:sp>
      <p:sp>
        <p:nvSpPr>
          <p:cNvPr id="9" name="Прямоугольник 8"/>
          <p:cNvSpPr/>
          <p:nvPr/>
        </p:nvSpPr>
        <p:spPr>
          <a:xfrm>
            <a:off x="0" y="1628800"/>
            <a:ext cx="8100392" cy="461665"/>
          </a:xfrm>
          <a:prstGeom prst="rect">
            <a:avLst/>
          </a:prstGeom>
        </p:spPr>
        <p:txBody>
          <a:bodyPr wrap="square">
            <a:spAutoFit/>
          </a:bodyPr>
          <a:lstStyle/>
          <a:p>
            <a:pPr>
              <a:buFont typeface="Arial" pitchFamily="34" charset="0"/>
              <a:buChar char="•"/>
            </a:pPr>
            <a:r>
              <a:rPr lang="ru-RU" sz="2400" dirty="0" smtClean="0"/>
              <a:t>    Архив </a:t>
            </a:r>
            <a:r>
              <a:rPr lang="ru-RU" sz="2400" dirty="0" smtClean="0"/>
              <a:t>РАН предоставил ссылки на </a:t>
            </a:r>
            <a:r>
              <a:rPr lang="ru-RU" sz="2400" dirty="0" smtClean="0"/>
              <a:t>свой сайт (поле</a:t>
            </a:r>
            <a:endParaRPr lang="ru-RU" sz="2400" dirty="0"/>
          </a:p>
        </p:txBody>
      </p:sp>
      <p:sp>
        <p:nvSpPr>
          <p:cNvPr id="10" name="Прямоугольник 9"/>
          <p:cNvSpPr/>
          <p:nvPr/>
        </p:nvSpPr>
        <p:spPr>
          <a:xfrm>
            <a:off x="323528" y="2060848"/>
            <a:ext cx="8208912" cy="461665"/>
          </a:xfrm>
          <a:prstGeom prst="rect">
            <a:avLst/>
          </a:prstGeom>
        </p:spPr>
        <p:txBody>
          <a:bodyPr wrap="square">
            <a:spAutoFit/>
          </a:bodyPr>
          <a:lstStyle/>
          <a:p>
            <a:r>
              <a:rPr lang="ru-RU" sz="2400" dirty="0" smtClean="0"/>
              <a:t>«Архивная информация») для 322 персоналий ученых</a:t>
            </a:r>
            <a:endParaRPr lang="ru-RU" sz="2400" dirty="0"/>
          </a:p>
        </p:txBody>
      </p:sp>
    </p:spTree>
    <p:extLst>
      <p:ext uri="{BB962C8B-B14F-4D97-AF65-F5344CB8AC3E}">
        <p14:creationId xmlns="" xmlns:p14="http://schemas.microsoft.com/office/powerpoint/2010/main" val="3174738472"/>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1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12.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13.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4.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5.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6.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17.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5.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6.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7.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8.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9.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1422</Words>
  <Application>Microsoft Office PowerPoint</Application>
  <PresentationFormat>Экран (4:3)</PresentationFormat>
  <Paragraphs>265</Paragraphs>
  <Slides>20</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Структура и фонды электронной библиотеки «Научное наследие России» </vt:lpstr>
      <vt:lpstr>Слайд 2</vt:lpstr>
      <vt:lpstr>Цели и задачи проекта</vt:lpstr>
      <vt:lpstr>Технологическая цепочка функционирования библиотеки</vt:lpstr>
      <vt:lpstr>Слайд 5</vt:lpstr>
      <vt:lpstr>Слайд 6</vt:lpstr>
      <vt:lpstr>Слайд 7</vt:lpstr>
      <vt:lpstr>Информация по авторам (персоналиям)</vt:lpstr>
      <vt:lpstr>В мае 2013 года поля «Внешние ссылки»  и «Музейная информация» содержали ссылки на внешние источники для 186 ученых. </vt:lpstr>
      <vt:lpstr>Слайд 10</vt:lpstr>
      <vt:lpstr>Слайд 11</vt:lpstr>
      <vt:lpstr>Слайд 12</vt:lpstr>
      <vt:lpstr>Слайд 13</vt:lpstr>
      <vt:lpstr>Слайд 14</vt:lpstr>
      <vt:lpstr>Поставки контента (сверстанных изданий) в 2010-2013гг. </vt:lpstr>
      <vt:lpstr>Слайд 16</vt:lpstr>
      <vt:lpstr>Поставки контента (сверстанных изданий) в 2010-2013гг. </vt:lpstr>
      <vt:lpstr>Спасибо за внимание!</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2013-06-19T18:05:05Z</dcterms:created>
  <dcterms:modified xsi:type="dcterms:W3CDTF">2013-06-25T05:22:56Z</dcterms:modified>
</cp:coreProperties>
</file>