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6"/>
  </p:notes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9" r:id="rId9"/>
    <p:sldId id="270" r:id="rId10"/>
    <p:sldId id="262" r:id="rId11"/>
    <p:sldId id="263" r:id="rId12"/>
    <p:sldId id="272" r:id="rId13"/>
    <p:sldId id="264" r:id="rId14"/>
    <p:sldId id="265" r:id="rId15"/>
    <p:sldId id="267" r:id="rId16"/>
    <p:sldId id="273" r:id="rId17"/>
    <p:sldId id="266" r:id="rId18"/>
    <p:sldId id="274" r:id="rId19"/>
    <p:sldId id="275" r:id="rId20"/>
    <p:sldId id="276" r:id="rId21"/>
    <p:sldId id="277" r:id="rId22"/>
    <p:sldId id="278" r:id="rId23"/>
    <p:sldId id="279" r:id="rId24"/>
    <p:sldId id="268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500" autoAdjust="0"/>
  </p:normalViewPr>
  <p:slideViewPr>
    <p:cSldViewPr>
      <p:cViewPr varScale="1">
        <p:scale>
          <a:sx n="74" d="100"/>
          <a:sy n="74" d="100"/>
        </p:scale>
        <p:origin x="-6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1981 год</c:v>
                </c:pt>
                <c:pt idx="1">
                  <c:v>1990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 formatCode="#,##0">
                  <c:v>190000</c:v>
                </c:pt>
                <c:pt idx="1">
                  <c:v>1800000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1981 год</c:v>
                </c:pt>
                <c:pt idx="1">
                  <c:v>1990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1981 год</c:v>
                </c:pt>
                <c:pt idx="1">
                  <c:v>1990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shape val="cylinder"/>
        <c:axId val="45613440"/>
        <c:axId val="44240896"/>
        <c:axId val="0"/>
      </c:bar3DChart>
      <c:catAx>
        <c:axId val="45613440"/>
        <c:scaling>
          <c:orientation val="minMax"/>
        </c:scaling>
        <c:axPos val="b"/>
        <c:tickLblPos val="nextTo"/>
        <c:crossAx val="44240896"/>
        <c:crosses val="autoZero"/>
        <c:auto val="1"/>
        <c:lblAlgn val="ctr"/>
        <c:lblOffset val="100"/>
      </c:catAx>
      <c:valAx>
        <c:axId val="44240896"/>
        <c:scaling>
          <c:orientation val="minMax"/>
        </c:scaling>
        <c:axPos val="l"/>
        <c:majorGridlines/>
        <c:numFmt formatCode="#,##0" sourceLinked="1"/>
        <c:tickLblPos val="nextTo"/>
        <c:crossAx val="4561344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8383004-89F4-48F4-848E-AF9516EF0ABE}" type="datetimeFigureOut">
              <a:rPr lang="ru-RU"/>
              <a:pPr>
                <a:defRPr/>
              </a:pPr>
              <a:t>30.06.2009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13DB4F7-2B4C-4B86-9032-97C4BEDC46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CEA002E-F314-4AC1-B5DF-BC6EA472E40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3DB4F7-2B4C-4B86-9032-97C4BEDC4627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D0D31E9-D148-42A7-83AE-CCC276591E53}" type="datetimeFigureOut">
              <a:rPr lang="ru-RU" smtClean="0"/>
              <a:pPr>
                <a:defRPr/>
              </a:pPr>
              <a:t>30.06.2009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098BCA2-93E0-4C43-AD72-1EEDF752B4F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EF514E7-5181-4865-994E-6216C9C1C4AA}" type="datetimeFigureOut">
              <a:rPr lang="ru-RU" smtClean="0"/>
              <a:pPr>
                <a:defRPr/>
              </a:pPr>
              <a:t>30.06.2009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C24E2D4-969C-4B96-AADA-0FA921BD4F5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2031797-2CDA-44ED-B637-A954C2E7568D}" type="datetimeFigureOut">
              <a:rPr lang="ru-RU" smtClean="0"/>
              <a:pPr>
                <a:defRPr/>
              </a:pPr>
              <a:t>30.06.2009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6A8D6EB-D1B8-4A82-82C0-4B91568FA8A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1EFEAC1-49EA-417B-982E-2839ABDF9538}" type="datetimeFigureOut">
              <a:rPr lang="ru-RU" smtClean="0"/>
              <a:pPr>
                <a:defRPr/>
              </a:pPr>
              <a:t>30.06.2009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F30DA69-B4FE-4CC8-8E4B-33B88D55E3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CB7A5B5-407F-45D0-A1AD-A50056696829}" type="datetimeFigureOut">
              <a:rPr lang="ru-RU" smtClean="0"/>
              <a:pPr>
                <a:defRPr/>
              </a:pPr>
              <a:t>30.06.2009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402F2EB-50CB-4D7A-B287-1F998CF1339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58E0B38-62D3-4A6B-A8FA-7B0A726D2AAC}" type="datetimeFigureOut">
              <a:rPr lang="ru-RU" smtClean="0"/>
              <a:pPr>
                <a:defRPr/>
              </a:pPr>
              <a:t>30.06.2009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76F323A-FA38-40BF-ACE9-E966D1BF0D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FEF88A3-79F3-4489-9FED-750DD1467E0F}" type="datetimeFigureOut">
              <a:rPr lang="ru-RU" smtClean="0"/>
              <a:pPr>
                <a:defRPr/>
              </a:pPr>
              <a:t>30.06.2009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D799090-A98B-4F91-B768-65367FF7CB1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B1D22ED-ADAF-4EEF-BE3A-73AB8EE5190E}" type="datetimeFigureOut">
              <a:rPr lang="ru-RU" smtClean="0"/>
              <a:pPr>
                <a:defRPr/>
              </a:pPr>
              <a:t>30.06.2009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27889DD-4B0E-4DEB-8C2A-229BB383D8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CD0AAC-17B9-4562-BFA2-EC2AFB6DE3F8}" type="datetimeFigureOut">
              <a:rPr lang="ru-RU" smtClean="0"/>
              <a:pPr>
                <a:defRPr/>
              </a:pPr>
              <a:t>30.06.2009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9969BB4-DC42-4C8A-BE01-53C4895452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CFAE645-52C9-4E84-BD11-B61D1EF8B5DA}" type="datetimeFigureOut">
              <a:rPr lang="ru-RU" smtClean="0"/>
              <a:pPr>
                <a:defRPr/>
              </a:pPr>
              <a:t>30.06.2009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56228B4-319D-498B-95CE-FB58A0DBE60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pPr>
              <a:defRPr/>
            </a:pPr>
            <a:fld id="{EBF83B4B-24B7-4E8B-849C-7904EA57271B}" type="datetimeFigureOut">
              <a:rPr lang="ru-RU" smtClean="0"/>
              <a:pPr>
                <a:defRPr/>
              </a:pPr>
              <a:t>30.06.2009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pPr>
              <a:defRPr/>
            </a:pPr>
            <a:fld id="{22754681-B1FD-43CF-8860-51284D179F8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1E2C1DCE-7609-4898-B89B-8B92F18CAA63}" type="datetimeFigureOut">
              <a:rPr lang="ru-RU" smtClean="0"/>
              <a:pPr>
                <a:defRPr/>
              </a:pPr>
              <a:t>30.06.2009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B95D23C9-9DD6-4341-AEA5-2D4E5E70A5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 smtClean="0"/>
              <a:t>Этапы развития новых информационных технологий в академических библиотеках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Н.Е . Калёнов (БЕН РАН)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Е. Э. Миловидова (МГУКИ)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357166"/>
            <a:ext cx="7843838" cy="1571636"/>
          </a:xfrm>
        </p:spPr>
        <p:txBody>
          <a:bodyPr rtlCol="0">
            <a:normAutofit fontScale="9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u="sng" dirty="0" smtClean="0"/>
              <a:t>Третий этап развития ИКТ (середина 1980-х г.г.), его задачи: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2143116"/>
            <a:ext cx="7758138" cy="421484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/>
              <a:t>Оптимизация формирования фонда по результатам изучения информационных потребностей ученых,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/>
              <a:t>Развитие и совершенствование библиотечной технологии, ее автоматизация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/>
              <a:t>Внедрение сетевых информационных технологий,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/>
              <a:t>Развитие информационного обслуживания на основе новых информационных технологий с использованием зарубежных баз данных («</a:t>
            </a:r>
            <a:r>
              <a:rPr lang="en-US" sz="2400" dirty="0" smtClean="0"/>
              <a:t>Current Contents</a:t>
            </a:r>
            <a:r>
              <a:rPr lang="ru-RU" sz="2400" dirty="0" smtClean="0"/>
              <a:t>»</a:t>
            </a:r>
            <a:r>
              <a:rPr lang="en-US" sz="2400" dirty="0" smtClean="0"/>
              <a:t>, </a:t>
            </a:r>
            <a:r>
              <a:rPr lang="ru-RU" sz="2400" dirty="0" smtClean="0"/>
              <a:t>«</a:t>
            </a:r>
            <a:r>
              <a:rPr lang="en-US" sz="2400" dirty="0" smtClean="0"/>
              <a:t>Science Citation</a:t>
            </a:r>
            <a:r>
              <a:rPr lang="ru-RU" sz="2400" dirty="0" smtClean="0"/>
              <a:t>»,</a:t>
            </a:r>
            <a:r>
              <a:rPr lang="en-US" sz="2400" dirty="0" smtClean="0"/>
              <a:t> </a:t>
            </a:r>
            <a:r>
              <a:rPr lang="ru-RU" sz="2400" dirty="0" smtClean="0"/>
              <a:t>(</a:t>
            </a:r>
            <a:r>
              <a:rPr lang="en-US" sz="2400" dirty="0" smtClean="0"/>
              <a:t>SCI</a:t>
            </a:r>
            <a:r>
              <a:rPr lang="ru-RU" sz="2400" dirty="0" smtClean="0"/>
              <a:t>) на</a:t>
            </a:r>
            <a:r>
              <a:rPr lang="en-US" sz="2400" dirty="0" smtClean="0"/>
              <a:t> CD ROM</a:t>
            </a:r>
            <a:r>
              <a:rPr lang="ru-RU" sz="2400" dirty="0" smtClean="0"/>
              <a:t> и других носителях информации.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400" dirty="0" smtClean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0"/>
            <a:ext cx="7829576" cy="1130986"/>
          </a:xfrm>
        </p:spPr>
        <p:txBody>
          <a:bodyPr rtlCol="0">
            <a:normAutofit fontScale="9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sz="3600" u="sng" dirty="0" smtClean="0"/>
              <a:t>Практическая реализация развития новых </a:t>
            </a:r>
            <a:r>
              <a:rPr lang="ru-RU" sz="3600" u="sng" dirty="0" smtClean="0"/>
              <a:t>ИКТ </a:t>
            </a:r>
            <a:r>
              <a:rPr lang="ru-RU" sz="3600" u="sng" dirty="0" smtClean="0"/>
              <a:t>на третьем этапе)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142984"/>
            <a:ext cx="7901014" cy="5572164"/>
          </a:xfrm>
        </p:spPr>
        <p:txBody>
          <a:bodyPr rtlCol="0">
            <a:no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u="sng" dirty="0" smtClean="0"/>
              <a:t>В 1984 г. </a:t>
            </a:r>
            <a:r>
              <a:rPr lang="ru-RU" sz="1600" dirty="0" smtClean="0"/>
              <a:t>впервые осуществлен теледоступ к БД </a:t>
            </a:r>
            <a:r>
              <a:rPr lang="ru-RU" sz="1600" dirty="0" smtClean="0"/>
              <a:t>ВИНИТИ , БЕН осуществлен доступ  по телефонному каналу  к БД США и ФРГ(отработано 15 запросов по различным областям естественных наук, подготовленными  учеными РАН) </a:t>
            </a:r>
            <a:endParaRPr lang="ru-RU" sz="1600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 smtClean="0"/>
              <a:t>Начало промышленной эксплуатации ряда задач: регистрация журналов, выпуск указателей подписки ….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u="sng" dirty="0" smtClean="0"/>
              <a:t>В 1986 г. </a:t>
            </a:r>
            <a:r>
              <a:rPr lang="ru-RU" sz="1600" dirty="0" smtClean="0"/>
              <a:t>БЕН (первая из библиотек страны) выписала (наряду с печатным изданием) БД </a:t>
            </a:r>
            <a:r>
              <a:rPr lang="en-US" sz="1600" dirty="0" smtClean="0"/>
              <a:t>SCI </a:t>
            </a:r>
            <a:r>
              <a:rPr lang="ru-RU" sz="1600" dirty="0" smtClean="0"/>
              <a:t> на </a:t>
            </a:r>
            <a:r>
              <a:rPr lang="en-US" sz="1600" dirty="0" smtClean="0"/>
              <a:t>CD ROM</a:t>
            </a:r>
            <a:r>
              <a:rPr lang="ru-RU" sz="1600" dirty="0" smtClean="0"/>
              <a:t>, получила рабочую станцию с ПК </a:t>
            </a:r>
            <a:r>
              <a:rPr lang="en-US" sz="1600" dirty="0" smtClean="0"/>
              <a:t>IBM PS</a:t>
            </a:r>
            <a:r>
              <a:rPr lang="ru-RU" sz="1600" dirty="0" smtClean="0"/>
              <a:t>/2 с необходимым программным обеспечением, устройство для чтения </a:t>
            </a:r>
            <a:r>
              <a:rPr lang="en-US" sz="1600" dirty="0" smtClean="0"/>
              <a:t>CD ROM</a:t>
            </a:r>
            <a:r>
              <a:rPr lang="ru-RU" sz="1600" dirty="0" smtClean="0"/>
              <a:t>, </a:t>
            </a:r>
            <a:r>
              <a:rPr lang="ru-RU" sz="1600" dirty="0" smtClean="0"/>
              <a:t>принтер.</a:t>
            </a:r>
            <a:endParaRPr lang="ru-RU" sz="1600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 smtClean="0"/>
              <a:t>Эксплуатация в промышленном режиме пускового комплекса АС «Наука» на ЕС-1022.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 smtClean="0"/>
              <a:t>Разработка и промышленная эксплуатация второй очереди АС «Наука» в составе 22 задач, с вводом элементов диалога и технологическим объединением их в комплексы «Информация», «Сериал», «</a:t>
            </a:r>
            <a:r>
              <a:rPr lang="ru-RU" sz="1600" dirty="0" smtClean="0"/>
              <a:t>Управление»</a:t>
            </a:r>
            <a:r>
              <a:rPr lang="ru-RU" sz="1600" dirty="0" smtClean="0"/>
              <a:t>.</a:t>
            </a:r>
            <a:endParaRPr lang="ru-RU" sz="1600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 smtClean="0"/>
              <a:t>Разработка третьей очереди АС «Наука», базирующейся на ЕС ЭВМ, оснащенных терминальными комплексами и ПК (в 1990 г. ПК фирмы </a:t>
            </a:r>
            <a:r>
              <a:rPr lang="en-US" sz="1600" dirty="0" smtClean="0"/>
              <a:t>IBM PC </a:t>
            </a:r>
            <a:r>
              <a:rPr lang="ru-RU" sz="1600" dirty="0" smtClean="0"/>
              <a:t> было приобретено – 26 шт</a:t>
            </a:r>
            <a:r>
              <a:rPr lang="ru-RU" sz="1600" dirty="0" smtClean="0"/>
              <a:t>.).</a:t>
            </a:r>
            <a:endParaRPr lang="ru-RU" sz="1600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 smtClean="0"/>
              <a:t>Ввод в эксплуатацию дополнительно к ЕС -1022 ЭВМ типа ЕС-1033.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 smtClean="0"/>
              <a:t>Начало автоматизации библиотек сети, разработка идеологии построения типовой </a:t>
            </a:r>
            <a:r>
              <a:rPr lang="ru-RU" sz="1600" dirty="0" smtClean="0"/>
              <a:t>АС и программных решений ряда задач.</a:t>
            </a:r>
            <a:endParaRPr lang="ru-RU" sz="1600" dirty="0" smtClean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0"/>
            <a:ext cx="7772400" cy="1285860"/>
          </a:xfrm>
        </p:spPr>
        <p:txBody>
          <a:bodyPr/>
          <a:lstStyle/>
          <a:p>
            <a:pPr algn="just"/>
            <a:r>
              <a:rPr lang="ru-RU" u="sng" dirty="0" smtClean="0"/>
              <a:t>Выводы по внедрению ИКТ на третьем этапе:</a:t>
            </a:r>
            <a:endParaRPr lang="ru-RU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714488"/>
            <a:ext cx="7629524" cy="450059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Благодаря внедрению и развитию ИКТ в академических библиотеках улучшилось качество информационно-библиотечного обслуживания.</a:t>
            </a:r>
          </a:p>
          <a:p>
            <a:pPr algn="just"/>
            <a:r>
              <a:rPr lang="ru-RU" dirty="0" smtClean="0"/>
              <a:t>Повысились оперативность и полнота предоставления информации.</a:t>
            </a:r>
          </a:p>
          <a:p>
            <a:pPr algn="just"/>
            <a:r>
              <a:rPr lang="ru-RU" dirty="0" smtClean="0"/>
              <a:t>Появились принципиально новые возможности поиска информации по связанным работам (БД </a:t>
            </a:r>
            <a:r>
              <a:rPr lang="en-US" dirty="0" smtClean="0"/>
              <a:t>SCI)</a:t>
            </a:r>
            <a:r>
              <a:rPr lang="ru-RU" dirty="0" smtClean="0"/>
              <a:t>.</a:t>
            </a:r>
            <a:endParaRPr lang="en-US" dirty="0" smtClean="0"/>
          </a:p>
          <a:p>
            <a:pPr algn="just"/>
            <a:r>
              <a:rPr lang="ru-RU" dirty="0" smtClean="0"/>
              <a:t>Пользователь получил возможность выбора вида выводимой информации (на дисплей, распечатка, на дискету).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29600" cy="1143000"/>
          </a:xfrm>
        </p:spPr>
        <p:txBody>
          <a:bodyPr rtlCol="0">
            <a:normAutofit fontScale="9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u="sng" dirty="0" smtClean="0"/>
              <a:t>Четвертый этап развития ИКТ (начало 1990-х г. г.), его задачи: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2071678"/>
            <a:ext cx="7772400" cy="45720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Поиск новых средств, методов и форм информационного обслуживания ученых АН,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Внедрение в практику библиотечных технологий работы сетевых технологий,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Организация сетевого доступа ученых к мировым информационным ресурсам,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Разработка и внедрение оптимизированных методов в процессах комплектования.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928662" y="0"/>
            <a:ext cx="7758138" cy="1071546"/>
          </a:xfrm>
        </p:spPr>
        <p:txBody>
          <a:bodyPr/>
          <a:lstStyle/>
          <a:p>
            <a:pPr algn="just"/>
            <a:r>
              <a:rPr lang="ru-RU" sz="3200" u="sng" dirty="0" smtClean="0"/>
              <a:t>Практическая реализация внедрения новых ИКТ по четвертому этапу: </a:t>
            </a:r>
            <a:endParaRPr lang="ru-RU" sz="3200" u="sng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928670"/>
            <a:ext cx="7572428" cy="6143668"/>
          </a:xfrm>
        </p:spPr>
        <p:txBody>
          <a:bodyPr rtlCol="0">
            <a:no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u="sng" dirty="0" smtClean="0"/>
              <a:t>1992-1993 г.г.</a:t>
            </a:r>
            <a:r>
              <a:rPr lang="ru-RU" sz="1800" dirty="0" smtClean="0"/>
              <a:t> в БЕН введена в эксплуатацию </a:t>
            </a:r>
            <a:r>
              <a:rPr lang="ru-RU" sz="1800" dirty="0" smtClean="0"/>
              <a:t>локальная вычислительная </a:t>
            </a:r>
            <a:r>
              <a:rPr lang="ru-RU" sz="1800" dirty="0" smtClean="0"/>
              <a:t>сеть (ЛВС), включающая ПК фирмы </a:t>
            </a:r>
            <a:r>
              <a:rPr lang="en-US" sz="1800" dirty="0" smtClean="0"/>
              <a:t>IBM PC </a:t>
            </a:r>
            <a:r>
              <a:rPr lang="ru-RU" sz="1800" dirty="0" smtClean="0"/>
              <a:t>в количестве 30 шт., реализована новая версия АС «Наука», обеспечивающая комплексную автоматизацию процессов комплектования, обработки и распределения всей отечественной литературы и зарубежных журналов.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u="sng" dirty="0" smtClean="0"/>
              <a:t>1994 г.</a:t>
            </a:r>
            <a:r>
              <a:rPr lang="ru-RU" sz="1800" dirty="0" smtClean="0"/>
              <a:t> распространение сети Интернет (</a:t>
            </a:r>
            <a:r>
              <a:rPr lang="ru-RU" sz="1800" dirty="0" smtClean="0"/>
              <a:t>ЦНБ </a:t>
            </a:r>
            <a:r>
              <a:rPr lang="ru-RU" sz="1800" dirty="0" smtClean="0"/>
              <a:t>РАН сначала по коммутируемым , потом по выделенным телефонным каналам, в конце 1990-х г.г – по оптоволоконным</a:t>
            </a:r>
            <a:r>
              <a:rPr lang="ru-RU" sz="1800" dirty="0" smtClean="0"/>
              <a:t>), использование в работе электронной почты. БЕН – член ассоциации РЕЛАРН  (заказы по МБА по </a:t>
            </a:r>
            <a:r>
              <a:rPr lang="en-US" sz="1800" dirty="0" smtClean="0"/>
              <a:t>email</a:t>
            </a:r>
            <a:r>
              <a:rPr lang="ru-RU" sz="1800" dirty="0" smtClean="0"/>
              <a:t>).</a:t>
            </a:r>
            <a:endParaRPr lang="ru-RU" sz="1800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u="sng" dirty="0" smtClean="0"/>
              <a:t>1995 г.</a:t>
            </a:r>
            <a:r>
              <a:rPr lang="ru-RU" sz="1800" dirty="0" smtClean="0"/>
              <a:t> –внедрение в БЕН комплексной системы комплектования и обработки иностранной непериодической литературы.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u="sng" dirty="0" smtClean="0"/>
              <a:t>1996 г.</a:t>
            </a:r>
            <a:r>
              <a:rPr lang="ru-RU" sz="1800" dirty="0" smtClean="0"/>
              <a:t> в БЕН РАН </a:t>
            </a:r>
            <a:r>
              <a:rPr lang="ru-RU" sz="1800" dirty="0" smtClean="0"/>
              <a:t>устанавливает </a:t>
            </a:r>
            <a:r>
              <a:rPr lang="ru-RU" sz="1800" dirty="0" smtClean="0"/>
              <a:t>Интернет-сервер (фонд Сороса и </a:t>
            </a:r>
            <a:r>
              <a:rPr lang="en-US" sz="1800" dirty="0" smtClean="0"/>
              <a:t>IREX </a:t>
            </a:r>
            <a:r>
              <a:rPr lang="ru-RU" sz="1800" dirty="0" smtClean="0"/>
              <a:t>(США</a:t>
            </a:r>
            <a:r>
              <a:rPr lang="ru-RU" sz="1800" dirty="0" smtClean="0"/>
              <a:t>)), организует </a:t>
            </a:r>
            <a:r>
              <a:rPr lang="ru-RU" sz="1800" dirty="0" smtClean="0"/>
              <a:t>класс </a:t>
            </a:r>
            <a:r>
              <a:rPr lang="ru-RU" sz="1800" dirty="0" smtClean="0"/>
              <a:t>(из 7 компьютеров) для доступа </a:t>
            </a:r>
            <a:r>
              <a:rPr lang="ru-RU" sz="1800" dirty="0" smtClean="0"/>
              <a:t>ученых РАН к научным </a:t>
            </a:r>
            <a:r>
              <a:rPr lang="ru-RU" sz="1800" dirty="0" smtClean="0"/>
              <a:t>мировым Интернет-ресурсам</a:t>
            </a:r>
            <a:r>
              <a:rPr lang="ru-RU" sz="1800" dirty="0" smtClean="0"/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dirty="0" smtClean="0"/>
              <a:t>БЕН РАН создает свой сайт, разрабатывает системы ведения электронных </a:t>
            </a:r>
            <a:r>
              <a:rPr lang="ru-RU" sz="1800" dirty="0" err="1" smtClean="0"/>
              <a:t>Интернет-каталогов</a:t>
            </a:r>
            <a:r>
              <a:rPr lang="ru-RU" sz="1800" dirty="0" smtClean="0"/>
              <a:t>, </a:t>
            </a:r>
            <a:r>
              <a:rPr lang="ru-RU" sz="1800" dirty="0" smtClean="0"/>
              <a:t>обеспечивает </a:t>
            </a:r>
            <a:r>
              <a:rPr lang="ru-RU" sz="1800" dirty="0" smtClean="0"/>
              <a:t>доступ к ним любому </a:t>
            </a:r>
            <a:r>
              <a:rPr lang="ru-RU" sz="1800" dirty="0" smtClean="0"/>
              <a:t>пользователю ( в сводных </a:t>
            </a:r>
            <a:r>
              <a:rPr lang="ru-RU" sz="1800" dirty="0" err="1" smtClean="0"/>
              <a:t>Интернет-каталогах</a:t>
            </a:r>
            <a:r>
              <a:rPr lang="ru-RU" sz="1800" dirty="0" smtClean="0"/>
              <a:t>, доступных с 1996 г., в настоящее время отражено более 1 млн. выпусков журналов, около 120 тыс. наименований книг.)</a:t>
            </a:r>
            <a:endParaRPr lang="ru-RU" sz="1800" dirty="0" smtClean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857224" y="0"/>
            <a:ext cx="7829576" cy="1214422"/>
          </a:xfrm>
        </p:spPr>
        <p:txBody>
          <a:bodyPr/>
          <a:lstStyle/>
          <a:p>
            <a:pPr algn="just"/>
            <a:r>
              <a:rPr lang="ru-RU" sz="2800" u="sng" dirty="0" smtClean="0"/>
              <a:t>Практическая реализация внедрения новых ИКТ по четвертому этапу </a:t>
            </a:r>
            <a:endParaRPr lang="ru-RU" sz="2800" u="sng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928670"/>
            <a:ext cx="7543824" cy="5929330"/>
          </a:xfrm>
        </p:spPr>
        <p:txBody>
          <a:bodyPr rtlCol="0">
            <a:no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dirty="0" smtClean="0"/>
              <a:t>В связи с уменьшением финансирования, встала задача уточнения критериев и методов отбора литературы, проблемы четкой координации и распределения литературы между ЦБ РАН и библиотеками сети.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dirty="0" smtClean="0"/>
              <a:t>БЕН разрабатывает математическую модель и программное обеспечение для решения оптимизационной задачи подписки ученых на зарубежные журналы. Результат – разработка программного комплекса </a:t>
            </a:r>
            <a:r>
              <a:rPr lang="en-US" sz="1800" dirty="0" smtClean="0"/>
              <a:t>JADE</a:t>
            </a:r>
            <a:r>
              <a:rPr lang="ru-RU" sz="1800" dirty="0" smtClean="0"/>
              <a:t>, который обрабатывал данные о </a:t>
            </a:r>
            <a:r>
              <a:rPr lang="ru-RU" sz="1800" dirty="0" smtClean="0"/>
              <a:t>спросе на журналы и </a:t>
            </a:r>
            <a:r>
              <a:rPr lang="ru-RU" sz="1800" dirty="0" smtClean="0"/>
              <a:t>экспертные оценки, данные им пользователями, выдавал оптимальный список журналов по заказу по своему направлению (математика, химия, </a:t>
            </a:r>
            <a:r>
              <a:rPr lang="ru-RU" sz="1800" dirty="0" smtClean="0"/>
              <a:t>физика…).</a:t>
            </a:r>
            <a:endParaRPr lang="ru-RU" sz="1800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dirty="0" smtClean="0"/>
              <a:t>В 1998 г. по инициативе БЕН принята программа РФФИ «Поддержка научных библиотек</a:t>
            </a:r>
            <a:r>
              <a:rPr lang="ru-RU" sz="1800" dirty="0" smtClean="0"/>
              <a:t>».</a:t>
            </a:r>
            <a:endParaRPr lang="ru-RU" sz="1800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dirty="0" smtClean="0"/>
              <a:t>В конце 1990-х г. г. развивается система электронной доставки документов (ЭДД), поступающих от зарубежных партнеров </a:t>
            </a:r>
            <a:r>
              <a:rPr lang="ru-RU" sz="1800" dirty="0" smtClean="0"/>
              <a:t>ЦНБ</a:t>
            </a:r>
            <a:r>
              <a:rPr lang="ru-RU" sz="1800" dirty="0" smtClean="0"/>
              <a:t>. Собственные системы ЭДД создают ИНИОН, ГПНТБ СО РАН, позднее – БЕН</a:t>
            </a:r>
            <a:r>
              <a:rPr lang="ru-RU" sz="1800" dirty="0" smtClean="0"/>
              <a:t>, с 1999 г. БЕН предоставляет возможность заказа материалов по МБА через Интернет.</a:t>
            </a:r>
            <a:endParaRPr lang="ru-RU" sz="1800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dirty="0" smtClean="0"/>
              <a:t>В 1998 г. БЕН разработала и внедрила типовую систему формирования БД трудов сотрудников РАН («Наука России»).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14290"/>
            <a:ext cx="7758138" cy="1357322"/>
          </a:xfrm>
        </p:spPr>
        <p:txBody>
          <a:bodyPr/>
          <a:lstStyle/>
          <a:p>
            <a:pPr algn="just"/>
            <a:r>
              <a:rPr lang="ru-RU" u="sng" dirty="0" smtClean="0"/>
              <a:t>Итоги внедрения новых ИКТ по четвертому этапу:</a:t>
            </a:r>
            <a:endParaRPr lang="ru-RU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783560"/>
            <a:ext cx="7686700" cy="436008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Академические библиотеки  подключены к сети Интернет, установлены серверы, созданы собственные сайты, разработаны и установлены  на них каталоги, предоставлена информация о новых поступлениях.</a:t>
            </a:r>
          </a:p>
          <a:p>
            <a:pPr algn="just"/>
            <a:r>
              <a:rPr lang="ru-RU" dirty="0" smtClean="0"/>
              <a:t>Академические библиотеки создали собственные БД, предоставили  абонентам возможность заказа материалов по МБА через Интернет.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857224" y="512064"/>
            <a:ext cx="7829576" cy="914400"/>
          </a:xfrm>
        </p:spPr>
        <p:txBody>
          <a:bodyPr/>
          <a:lstStyle/>
          <a:p>
            <a:pPr algn="just"/>
            <a:r>
              <a:rPr lang="ru-RU" sz="3600" u="sng" dirty="0" smtClean="0"/>
              <a:t>Пятый этап развития </a:t>
            </a:r>
            <a:r>
              <a:rPr lang="ru-RU" sz="3600" u="sng" dirty="0" smtClean="0"/>
              <a:t>ИКТ, его задачи:</a:t>
            </a:r>
            <a:endParaRPr lang="ru-RU" sz="3600" u="sng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000240"/>
            <a:ext cx="7615262" cy="4286280"/>
          </a:xfrm>
        </p:spPr>
        <p:txBody>
          <a:bodyPr rtlCol="0">
            <a:no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dirty="0" smtClean="0"/>
              <a:t>Наступил с началом </a:t>
            </a:r>
            <a:r>
              <a:rPr lang="en-US" sz="1800" dirty="0" smtClean="0"/>
              <a:t>XXI</a:t>
            </a:r>
            <a:r>
              <a:rPr lang="ru-RU" sz="1800" dirty="0" smtClean="0"/>
              <a:t> века и продолжается по настоящее время.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dirty="0" smtClean="0"/>
              <a:t>Решает </a:t>
            </a:r>
            <a:r>
              <a:rPr lang="ru-RU" sz="1800" dirty="0" smtClean="0"/>
              <a:t>следующие </a:t>
            </a:r>
            <a:r>
              <a:rPr lang="ru-RU" sz="1800" u="sng" dirty="0" smtClean="0"/>
              <a:t>задачи</a:t>
            </a:r>
            <a:r>
              <a:rPr lang="ru-RU" sz="1800" dirty="0" smtClean="0"/>
              <a:t>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dirty="0" smtClean="0"/>
              <a:t>1) Дальнейшее </a:t>
            </a:r>
            <a:r>
              <a:rPr lang="ru-RU" sz="1800" dirty="0" smtClean="0"/>
              <a:t>развитие информационно-библиотечной технологии с использованием возможностей Интернет </a:t>
            </a:r>
            <a:r>
              <a:rPr lang="ru-RU" sz="1800" dirty="0" smtClean="0"/>
              <a:t>-технологий</a:t>
            </a:r>
            <a:r>
              <a:rPr lang="ru-RU" sz="1800" dirty="0" smtClean="0"/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dirty="0" smtClean="0"/>
              <a:t>2) Формирование </a:t>
            </a:r>
            <a:r>
              <a:rPr lang="ru-RU" sz="1800" dirty="0" smtClean="0"/>
              <a:t>и поддержка в актуальном состоянии сведений о ресурсах, приобретаемых ЦБ для ученых и специалистов РАН.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dirty="0" smtClean="0"/>
              <a:t>3) </a:t>
            </a:r>
            <a:r>
              <a:rPr lang="ru-RU" sz="1800" dirty="0" smtClean="0"/>
              <a:t>Поиск </a:t>
            </a:r>
            <a:r>
              <a:rPr lang="ru-RU" sz="1800" dirty="0" smtClean="0"/>
              <a:t>и предоставление ученым информации о ресурсах Интернет по тематике их исследований.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dirty="0" smtClean="0"/>
              <a:t>4)Отражение </a:t>
            </a:r>
            <a:r>
              <a:rPr lang="ru-RU" sz="1800" dirty="0" smtClean="0"/>
              <a:t>на своих сайтах информационных ресурсов, создаваемых институтами РАН, являющих составной частью единой информационной системы РАН.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800" dirty="0" smtClean="0"/>
              <a:t>5) Проведение </a:t>
            </a:r>
            <a:r>
              <a:rPr lang="ru-RU" sz="1800" dirty="0" err="1" smtClean="0"/>
              <a:t>наукометрических</a:t>
            </a:r>
            <a:r>
              <a:rPr lang="ru-RU" sz="1800" dirty="0" smtClean="0"/>
              <a:t> исследований, связанных с </a:t>
            </a:r>
            <a:r>
              <a:rPr lang="ru-RU" sz="1800" dirty="0" err="1" smtClean="0"/>
              <a:t>цитат-анализом</a:t>
            </a:r>
            <a:r>
              <a:rPr lang="ru-RU" sz="1800" dirty="0" smtClean="0"/>
              <a:t> публикаций, по заказу институтов и отдельных ученых РАН.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0"/>
            <a:ext cx="7829576" cy="1857364"/>
          </a:xfrm>
        </p:spPr>
        <p:txBody>
          <a:bodyPr/>
          <a:lstStyle/>
          <a:p>
            <a:pPr algn="just"/>
            <a:r>
              <a:rPr lang="ru-RU" u="sng" dirty="0" smtClean="0"/>
              <a:t>Реализация внедрения новых ИКТ на пятом этапе, решение первой задачи::</a:t>
            </a:r>
            <a:endParaRPr lang="ru-RU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071678"/>
            <a:ext cx="7615262" cy="4286280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/>
              <a:t>БЕН разработала и внедрила ряд автоматизированных библиотечных комплексов нового направления: экспертную систему комплектования фондов ЦБС (грант РГНФ 08-03-12104в), технологическую систему централизованного комплектования и обработки литературы, систему обработки заказов по МБА, систему обобщенного мониторинга технологических процессов и читательского спроса.</a:t>
            </a:r>
            <a:endParaRPr lang="ru-RU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0"/>
            <a:ext cx="7772400" cy="1857388"/>
          </a:xfrm>
        </p:spPr>
        <p:txBody>
          <a:bodyPr/>
          <a:lstStyle/>
          <a:p>
            <a:pPr algn="just"/>
            <a:r>
              <a:rPr lang="ru-RU" u="sng" dirty="0" smtClean="0"/>
              <a:t>Реализация внедрения новых ИКТ по пятому этапу, решение второй задачи:</a:t>
            </a:r>
            <a:endParaRPr lang="ru-RU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785926"/>
            <a:ext cx="7629524" cy="5214974"/>
          </a:xfrm>
        </p:spPr>
        <p:txBody>
          <a:bodyPr>
            <a:noAutofit/>
          </a:bodyPr>
          <a:lstStyle/>
          <a:p>
            <a:r>
              <a:rPr lang="ru-RU" sz="2800" dirty="0" smtClean="0"/>
              <a:t>БЕН создала и поддерживает в актуальном состоянии «гибридный» Интернет-каталог журналов, позволяющий  получать не только сведения о наличии тех или иных номеров журналов в ЦБС, но и переходить непосредственно из каталога к полным текстам доступных для пользователей БЕН журналов.</a:t>
            </a:r>
          </a:p>
          <a:p>
            <a:r>
              <a:rPr lang="ru-RU" sz="2800" dirty="0" smtClean="0"/>
              <a:t>На сайте БЕН реализован шлюз для поиска по протоколу </a:t>
            </a:r>
            <a:r>
              <a:rPr lang="en-US" sz="2800" dirty="0" smtClean="0"/>
              <a:t>z39.50</a:t>
            </a:r>
            <a:r>
              <a:rPr lang="ru-RU" sz="2800" dirty="0" smtClean="0"/>
              <a:t>, с помощью которого можно осуществить поиск электронных книг издательства </a:t>
            </a:r>
            <a:r>
              <a:rPr lang="en-US" sz="2800" dirty="0" smtClean="0"/>
              <a:t>Springer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14290"/>
            <a:ext cx="7758138" cy="1916804"/>
          </a:xfrm>
        </p:spPr>
        <p:txBody>
          <a:bodyPr/>
          <a:lstStyle/>
          <a:p>
            <a:pPr algn="just"/>
            <a:r>
              <a:rPr lang="ru-RU" sz="3200" u="sng" dirty="0" smtClean="0"/>
              <a:t>Предпосылки для решения задач автоматизации библиотечно-информационных процессов и внедрения новых технологий</a:t>
            </a:r>
            <a:endParaRPr lang="ru-RU" sz="3200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2500306"/>
            <a:ext cx="7758138" cy="3855254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/>
              <a:t>Рост научной информации,</a:t>
            </a:r>
          </a:p>
          <a:p>
            <a:pPr algn="just"/>
            <a:r>
              <a:rPr lang="ru-RU" sz="2400" dirty="0" smtClean="0"/>
              <a:t>Развитие вычислительной техники и сетевых технологий,</a:t>
            </a:r>
          </a:p>
          <a:p>
            <a:pPr algn="just"/>
            <a:r>
              <a:rPr lang="ru-RU" sz="2400" dirty="0" smtClean="0"/>
              <a:t>Появление новых носителей информации,</a:t>
            </a:r>
          </a:p>
          <a:p>
            <a:pPr algn="just"/>
            <a:r>
              <a:rPr lang="ru-RU" sz="2400" dirty="0" smtClean="0"/>
              <a:t>Изменение традиционных подходов к процессам информационно-библиотечного обеспечения науки,</a:t>
            </a:r>
          </a:p>
          <a:p>
            <a:pPr algn="just"/>
            <a:r>
              <a:rPr lang="ru-RU" sz="2400" dirty="0" smtClean="0"/>
              <a:t>Развитие новых видов сервиса,</a:t>
            </a:r>
          </a:p>
          <a:p>
            <a:pPr algn="just"/>
            <a:r>
              <a:rPr lang="ru-RU" sz="2400" dirty="0" smtClean="0"/>
              <a:t>Выполнение академическими библиотеками дополнительных функций, связанных с информационным обслуживанием ученых.</a:t>
            </a:r>
            <a:endParaRPr lang="ru-RU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0"/>
            <a:ext cx="7758138" cy="1785926"/>
          </a:xfrm>
        </p:spPr>
        <p:txBody>
          <a:bodyPr/>
          <a:lstStyle/>
          <a:p>
            <a:pPr algn="just"/>
            <a:r>
              <a:rPr lang="ru-RU" u="sng" dirty="0" smtClean="0"/>
              <a:t>Реализация развития ИКТ на пятом этапе в рамках решения третьей задачи: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2071678"/>
            <a:ext cx="7772400" cy="4572000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/>
              <a:t>На сайте БЕН представлено порталом «Естественные науки в Интернет», в разделе «Стартовые точки» (базовая информация об «узловых» ресурсах Интернет по основным разделам естественных наук), «Новые книги» (информация о вышедших в России и мире изданиях по разделам естественных наук), «Сериальные издания» (сведения об электронных сериальных изданиях, предоставленных в Интернет)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0"/>
            <a:ext cx="7758138" cy="1857364"/>
          </a:xfrm>
        </p:spPr>
        <p:txBody>
          <a:bodyPr/>
          <a:lstStyle/>
          <a:p>
            <a:pPr algn="just"/>
            <a:r>
              <a:rPr lang="ru-RU" u="sng" dirty="0" smtClean="0"/>
              <a:t>Реализация и внедрение новых ИКТ по пятому этапу в рамках решения четвертой задачи:</a:t>
            </a:r>
            <a:endParaRPr lang="ru-RU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2071678"/>
            <a:ext cx="7772400" cy="4572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С начала 2000 г. </a:t>
            </a:r>
            <a:r>
              <a:rPr lang="ru-RU" dirty="0" smtClean="0"/>
              <a:t> н</a:t>
            </a:r>
            <a:r>
              <a:rPr lang="ru-RU" dirty="0" smtClean="0"/>
              <a:t>а сайте БЕН расположены  публикации сотрудников ряда институтов РАН, а также электронную библиотеку материалов семинара «Информационное обеспечение науки: новые технологии».</a:t>
            </a:r>
          </a:p>
          <a:p>
            <a:pPr algn="just"/>
            <a:r>
              <a:rPr lang="ru-RU" dirty="0" smtClean="0"/>
              <a:t>В настоящее время специалистами БЕН (грант РФФИ 08-07-00088-ф) ведется разработка библиотечного узла Единого информационного пространства, в рамках которого предполагается интегрировать информационные ресурсы, создаваемые различными институтами РАН.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0"/>
            <a:ext cx="7772400" cy="1714488"/>
          </a:xfrm>
        </p:spPr>
        <p:txBody>
          <a:bodyPr/>
          <a:lstStyle/>
          <a:p>
            <a:pPr algn="just"/>
            <a:r>
              <a:rPr lang="ru-RU" sz="3600" u="sng" dirty="0" smtClean="0"/>
              <a:t>Реализация и внедрение новых ИКТ по пятому этапу в рамках решения пятой задачи:</a:t>
            </a:r>
            <a:endParaRPr lang="ru-RU" sz="3600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643050"/>
            <a:ext cx="7843838" cy="5357850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/>
              <a:t>Реализуется в библиотеках отдельных институтах и научных центров, связанных с отдельными направлениями, коллективами ученых:</a:t>
            </a:r>
          </a:p>
          <a:p>
            <a:pPr algn="just"/>
            <a:r>
              <a:rPr lang="ru-RU" sz="2000" dirty="0" smtClean="0"/>
              <a:t>Серьезные работы проводятся Центральной библиотекой Пущинского научного центра (ЦБП), которая поддерживает на своем сайте информацию о цитировании и рейтинге публикаций ученых институтов, входящих в ЦБП.</a:t>
            </a:r>
          </a:p>
          <a:p>
            <a:pPr algn="just"/>
            <a:r>
              <a:rPr lang="ru-RU" sz="2000" dirty="0" smtClean="0"/>
              <a:t>Интересные работы в этом направлении ЦНБ Уро РАН, ГПНТБ СО РАН, ряд академических библиотек РАН в Москве – библиотека Математического института им. В. А. Стеклова, библиотека Физического института им. П. Н, Лебедева – ссылки на них представлены на сайте БЕН (реализованы элементы автоматизированных библиотечных технологий, поддерживаются электронные каталоги, на сайтах ссылки на необходимые информационные ресурсы по научным направлениям, поддерживают проблемно-ориентированные БД.</a:t>
            </a:r>
            <a:endParaRPr lang="ru-RU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0"/>
            <a:ext cx="7829576" cy="1426464"/>
          </a:xfrm>
        </p:spPr>
        <p:txBody>
          <a:bodyPr/>
          <a:lstStyle/>
          <a:p>
            <a:r>
              <a:rPr lang="ru-RU" u="sng" dirty="0" smtClean="0"/>
              <a:t>Выводы по пятому этапу внедрения новых технологий:</a:t>
            </a:r>
            <a:endParaRPr lang="ru-RU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643050"/>
            <a:ext cx="7829576" cy="442915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Современный этап развития общества в целом и науки предъявляет новые требования к академическим библиотекам.</a:t>
            </a:r>
          </a:p>
          <a:p>
            <a:pPr algn="just"/>
            <a:r>
              <a:rPr lang="ru-RU" dirty="0" smtClean="0"/>
              <a:t>Наука не может развиваться без информационной поддержки.</a:t>
            </a:r>
          </a:p>
          <a:p>
            <a:pPr algn="just"/>
            <a:r>
              <a:rPr lang="ru-RU" dirty="0" smtClean="0"/>
              <a:t>Без технического оснащения академических библиотек, обеспечения их кадрами, способными работать с современными технологиями, невозможно обеспечить информационную поддержку фундаментальной науки, научных исследований.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500042"/>
            <a:ext cx="8043890" cy="1631052"/>
          </a:xfrm>
        </p:spPr>
        <p:txBody>
          <a:bodyPr rtlCol="0">
            <a:normAutofit fontScale="9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u="sng" dirty="0" smtClean="0"/>
              <a:t>Этапы развития новых информационных технологий в академических библиотеках.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714348" y="2714620"/>
            <a:ext cx="7843838" cy="3571892"/>
          </a:xfrm>
        </p:spPr>
        <p:txBody>
          <a:bodyPr/>
          <a:lstStyle/>
          <a:p>
            <a:r>
              <a:rPr lang="ru-RU" dirty="0" smtClean="0"/>
              <a:t>СПАСИБО ЗА ВНИМАНИЕ!!!</a:t>
            </a:r>
          </a:p>
          <a:p>
            <a:r>
              <a:rPr lang="ru-RU" dirty="0" smtClean="0"/>
              <a:t>СПАСИБО </a:t>
            </a:r>
            <a:r>
              <a:rPr lang="ru-RU" dirty="0" smtClean="0"/>
              <a:t> ОРГАНИЗАТОРУ </a:t>
            </a:r>
            <a:r>
              <a:rPr lang="ru-RU" dirty="0" smtClean="0"/>
              <a:t>– БИБЛИОТЕКЕ ПО ЕСТЕСТВЕННЫМ НАУКАМ РАН!!!!</a:t>
            </a:r>
          </a:p>
          <a:p>
            <a:pPr algn="just"/>
            <a:r>
              <a:rPr lang="ru-RU" dirty="0" smtClean="0"/>
              <a:t>С уважением, Миловидова Елена </a:t>
            </a:r>
            <a:r>
              <a:rPr lang="ru-RU" dirty="0" smtClean="0"/>
              <a:t>Эрнстовна  </a:t>
            </a:r>
            <a:r>
              <a:rPr lang="ru-RU" dirty="0" smtClean="0"/>
              <a:t>(Московский Государственный Университет культуры и искусств)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857224" y="2428868"/>
            <a:ext cx="7758138" cy="414100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В 1974 г. в БЕН АН СССР создан отдел системных исследований и автоматизированной </a:t>
            </a:r>
            <a:r>
              <a:rPr lang="ru-RU" dirty="0" smtClean="0"/>
              <a:t>технологии  (ОСИАТ).</a:t>
            </a:r>
            <a:endParaRPr lang="ru-RU" dirty="0" smtClean="0"/>
          </a:p>
          <a:p>
            <a:pPr algn="just"/>
            <a:r>
              <a:rPr lang="ru-RU" dirty="0" smtClean="0"/>
              <a:t>Работа в рамках автоматизированной системы информационного обеспечения разработок (АСИОР</a:t>
            </a:r>
            <a:r>
              <a:rPr lang="ru-RU" dirty="0" smtClean="0"/>
              <a:t>).</a:t>
            </a:r>
            <a:endParaRPr lang="ru-RU" dirty="0" smtClean="0"/>
          </a:p>
          <a:p>
            <a:pPr algn="just"/>
            <a:r>
              <a:rPr lang="ru-RU" dirty="0" smtClean="0"/>
              <a:t>Разработка собственной комплексной информационно-библиотечной </a:t>
            </a:r>
            <a:r>
              <a:rPr lang="ru-RU" dirty="0" smtClean="0"/>
              <a:t>системы.</a:t>
            </a:r>
            <a:endParaRPr lang="ru-RU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57224" y="214290"/>
            <a:ext cx="7829576" cy="1857388"/>
          </a:xfrm>
        </p:spPr>
        <p:txBody>
          <a:bodyPr/>
          <a:lstStyle/>
          <a:p>
            <a:pPr algn="just"/>
            <a:r>
              <a:rPr lang="ru-RU" u="sng" dirty="0" smtClean="0"/>
              <a:t>Первые шаги</a:t>
            </a:r>
            <a:r>
              <a:rPr lang="ru-RU" u="sng" dirty="0" smtClean="0"/>
              <a:t> по развитию </a:t>
            </a:r>
            <a:r>
              <a:rPr lang="ru-RU" u="sng" dirty="0" smtClean="0"/>
              <a:t>ИКТ в академических </a:t>
            </a:r>
            <a:r>
              <a:rPr lang="ru-RU" u="sng" dirty="0" smtClean="0"/>
              <a:t>библиотеках (первый этап внедрения ИКТ)</a:t>
            </a:r>
            <a:endParaRPr lang="ru-RU" u="sng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512064"/>
            <a:ext cx="7829576" cy="1273862"/>
          </a:xfrm>
        </p:spPr>
        <p:txBody>
          <a:bodyPr rtlCol="0">
            <a:normAutofit fontScale="9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u="sng" dirty="0" smtClean="0"/>
              <a:t>Автоматизированная система «Наука»</a:t>
            </a: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928662" y="2000240"/>
            <a:ext cx="7758138" cy="4074332"/>
          </a:xfrm>
        </p:spPr>
        <p:txBody>
          <a:bodyPr>
            <a:normAutofit/>
          </a:bodyPr>
          <a:lstStyle/>
          <a:p>
            <a:pPr algn="just">
              <a:buFont typeface="Arial" charset="0"/>
              <a:buNone/>
            </a:pPr>
            <a:r>
              <a:rPr lang="ru-RU" u="sng" dirty="0" smtClean="0"/>
              <a:t>Разработка:</a:t>
            </a:r>
            <a:r>
              <a:rPr lang="ru-RU" dirty="0" smtClean="0"/>
              <a:t> концепции, технического задания, технического и рабочего проектов.</a:t>
            </a:r>
          </a:p>
          <a:p>
            <a:pPr algn="just">
              <a:buFont typeface="Arial" charset="0"/>
              <a:buNone/>
            </a:pPr>
            <a:r>
              <a:rPr lang="ru-RU" u="sng" dirty="0" smtClean="0"/>
              <a:t>Основные принципы</a:t>
            </a:r>
            <a:r>
              <a:rPr lang="ru-RU" dirty="0" smtClean="0"/>
              <a:t>: </a:t>
            </a:r>
            <a:r>
              <a:rPr lang="ru-RU" dirty="0" smtClean="0"/>
              <a:t>  поэтапное </a:t>
            </a:r>
            <a:r>
              <a:rPr lang="ru-RU" dirty="0" smtClean="0"/>
              <a:t>внедрение,</a:t>
            </a:r>
          </a:p>
          <a:p>
            <a:pPr algn="just">
              <a:buFont typeface="Arial" charset="0"/>
              <a:buNone/>
            </a:pPr>
            <a:r>
              <a:rPr lang="ru-RU" dirty="0" smtClean="0"/>
              <a:t>с</a:t>
            </a:r>
            <a:r>
              <a:rPr lang="ru-RU" dirty="0" smtClean="0"/>
              <a:t>очетание </a:t>
            </a:r>
            <a:r>
              <a:rPr lang="ru-RU" dirty="0" smtClean="0"/>
              <a:t>традиционных </a:t>
            </a:r>
            <a:r>
              <a:rPr lang="ru-RU" dirty="0" smtClean="0"/>
              <a:t>и автоматизированных технологий</a:t>
            </a:r>
            <a:r>
              <a:rPr lang="ru-RU" dirty="0" smtClean="0"/>
              <a:t>, </a:t>
            </a:r>
            <a:r>
              <a:rPr lang="ru-RU" dirty="0" err="1" smtClean="0"/>
              <a:t>неувеличение</a:t>
            </a:r>
            <a:r>
              <a:rPr lang="ru-RU" dirty="0" smtClean="0"/>
              <a:t> </a:t>
            </a:r>
            <a:r>
              <a:rPr lang="ru-RU" dirty="0" smtClean="0"/>
              <a:t>нагрузки на сотрудников, интегральность.</a:t>
            </a:r>
          </a:p>
          <a:p>
            <a:pPr>
              <a:buFont typeface="Arial" charset="0"/>
              <a:buNone/>
            </a:pPr>
            <a:endParaRPr lang="ru-RU" dirty="0" smtClean="0"/>
          </a:p>
          <a:p>
            <a:pPr>
              <a:buFont typeface="Arial" charset="0"/>
              <a:buNone/>
            </a:pPr>
            <a:endParaRPr lang="ru-RU" dirty="0" smtClean="0"/>
          </a:p>
          <a:p>
            <a:pPr lvl="4">
              <a:buFont typeface="Arial" charset="0"/>
              <a:buNone/>
            </a:pPr>
            <a:endParaRPr lang="ru-RU" dirty="0" smtClean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512064"/>
            <a:ext cx="7758138" cy="1202424"/>
          </a:xfrm>
        </p:spPr>
        <p:txBody>
          <a:bodyPr rtlCol="0">
            <a:normAutofit fontScale="9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u="sng" dirty="0" smtClean="0"/>
              <a:t>Переход ко второму этапу </a:t>
            </a:r>
            <a:r>
              <a:rPr lang="ru-RU" u="sng" dirty="0" smtClean="0"/>
              <a:t>развития ИКТ</a:t>
            </a:r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1978 г. БЕН (единственная из академических библиотек) получает ЭВМ типа ЕС-1022.</a:t>
            </a:r>
          </a:p>
          <a:p>
            <a:r>
              <a:rPr lang="ru-RU" dirty="0" smtClean="0"/>
              <a:t>ОСИАТ укомплектован квалифицированными программистами, инженерами, техниками, библиотечными сотрудниками (штат 20 человек, вместо 6 человек в год создания ОСИАТ) 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 БЕН накоплен опыт, осуществляется постепенный переход на промышленный режим использования ИКТ .</a:t>
            </a:r>
            <a:endParaRPr lang="ru-RU" dirty="0" smtClean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u="sng" dirty="0" smtClean="0"/>
              <a:t>Второй этап развития ИКТ</a:t>
            </a: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6097599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Информационное обслуживание ученых на базе магнитных лент ВИНИТИ</a:t>
            </a:r>
          </a:p>
          <a:p>
            <a:r>
              <a:rPr lang="ru-RU" dirty="0" smtClean="0"/>
              <a:t>Автоматизация подписки на периодические издания (с 1979 г.) (за 3 дня 18000 комплектов научных журналов более чем в 150 адресов)</a:t>
            </a:r>
          </a:p>
          <a:p>
            <a:r>
              <a:rPr lang="ru-RU" dirty="0" smtClean="0"/>
              <a:t>Принятие в эксплуатацию первой очереди АС «Наука» в составе 12 задач (в 1980 г.)</a:t>
            </a:r>
          </a:p>
          <a:p>
            <a:r>
              <a:rPr lang="ru-RU" dirty="0" smtClean="0"/>
              <a:t>Информационное обслуживание в режиме ИРИ (режим избирательного распространения информации)</a:t>
            </a:r>
          </a:p>
          <a:p>
            <a:r>
              <a:rPr lang="ru-RU" dirty="0" smtClean="0"/>
              <a:t>Решение ряда задач управления</a:t>
            </a:r>
          </a:p>
          <a:p>
            <a:r>
              <a:rPr lang="ru-RU" dirty="0" smtClean="0"/>
              <a:t>БЕН (единственная из библиотек РАН) – исполнитель программы по созданию «Государственной АС НТИ» (участие ГПНТБ СССР, ГБЛ, ведущие вычислительные центры)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512064"/>
            <a:ext cx="7829576" cy="213111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u="sng" dirty="0" smtClean="0"/>
              <a:t>Отличительная особенность задачи информационного обслуживания по системе ИРИ в АС «Наука»: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2428868"/>
            <a:ext cx="7758138" cy="4141006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Система предоставляла пользователю возможность заказать в автоматическом режиме копию нужной статьи, имела многоуровневый контур,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Предусматривала обязательный возврат данных (обратную связь), которые обрабатывались и анализировались в автоматизированном режиме, производилась корректировка запросов ученых, оптимизация подписки.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5862" y="571480"/>
            <a:ext cx="7758138" cy="1273862"/>
          </a:xfrm>
        </p:spPr>
        <p:txBody>
          <a:bodyPr/>
          <a:lstStyle/>
          <a:p>
            <a:pPr algn="just"/>
            <a:r>
              <a:rPr lang="ru-RU" u="sng" dirty="0" smtClean="0"/>
              <a:t>Обслуживание по системе </a:t>
            </a:r>
            <a:r>
              <a:rPr lang="ru-RU" u="sng" dirty="0" smtClean="0"/>
              <a:t>ИРИ </a:t>
            </a:r>
            <a:r>
              <a:rPr lang="ru-RU" u="sng" dirty="0" smtClean="0"/>
              <a:t>(за 10 </a:t>
            </a:r>
            <a:r>
              <a:rPr lang="ru-RU" u="sng" dirty="0" smtClean="0"/>
              <a:t>лет работы)</a:t>
            </a:r>
            <a:endParaRPr lang="ru-RU" u="sng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sz="4400" u="sng" dirty="0" smtClean="0"/>
              <a:t>Выводы по второму этапу</a:t>
            </a:r>
            <a:r>
              <a:rPr lang="ru-RU" sz="4400" dirty="0" smtClean="0"/>
              <a:t>: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571612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Доминирующая функция академической  библиотеки – информационная, которая определила ее функциональную модель.</a:t>
            </a:r>
          </a:p>
          <a:p>
            <a:r>
              <a:rPr lang="ru-RU" dirty="0" smtClean="0"/>
              <a:t>Академические библиотеки стали играть роль распределительных информационных центров.</a:t>
            </a:r>
          </a:p>
          <a:p>
            <a:r>
              <a:rPr lang="ru-RU" dirty="0" smtClean="0"/>
              <a:t>Историческая роль ИРИ – популярность у сотрудников АН СССР в течение 10 лет: 1981 г. – 81 абонент, 1990 г. – 830 абонентов.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531</TotalTime>
  <Words>1888</Words>
  <Application>Microsoft Office PowerPoint</Application>
  <PresentationFormat>Экран (4:3)</PresentationFormat>
  <Paragraphs>131</Paragraphs>
  <Slides>24</Slides>
  <Notes>24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Метро</vt:lpstr>
      <vt:lpstr>Этапы развития новых информационных технологий в академических библиотеках</vt:lpstr>
      <vt:lpstr>Предпосылки для решения задач автоматизации библиотечно-информационных процессов и внедрения новых технологий</vt:lpstr>
      <vt:lpstr>Первые шаги по развитию ИКТ в академических библиотеках (первый этап внедрения ИКТ)</vt:lpstr>
      <vt:lpstr>Автоматизированная система «Наука»</vt:lpstr>
      <vt:lpstr>Переход ко второму этапу развития ИКТ</vt:lpstr>
      <vt:lpstr>Второй этап развития ИКТ</vt:lpstr>
      <vt:lpstr>Отличительная особенность задачи информационного обслуживания по системе ИРИ в АС «Наука»:</vt:lpstr>
      <vt:lpstr>Обслуживание по системе ИРИ (за 10 лет работы)</vt:lpstr>
      <vt:lpstr>Выводы по второму этапу:</vt:lpstr>
      <vt:lpstr>Третий этап развития ИКТ (середина 1980-х г.г.), его задачи:</vt:lpstr>
      <vt:lpstr>Практическая реализация развития новых ИКТ на третьем этапе)  </vt:lpstr>
      <vt:lpstr>Выводы по внедрению ИКТ на третьем этапе:</vt:lpstr>
      <vt:lpstr>Четвертый этап развития ИКТ (начало 1990-х г. г.), его задачи:</vt:lpstr>
      <vt:lpstr>Практическая реализация внедрения новых ИКТ по четвертому этапу: </vt:lpstr>
      <vt:lpstr>Практическая реализация внедрения новых ИКТ по четвертому этапу </vt:lpstr>
      <vt:lpstr>Итоги внедрения новых ИКТ по четвертому этапу:</vt:lpstr>
      <vt:lpstr>Пятый этап развития ИКТ, его задачи:</vt:lpstr>
      <vt:lpstr>Реализация внедрения новых ИКТ на пятом этапе, решение первой задачи::</vt:lpstr>
      <vt:lpstr>Реализация внедрения новых ИКТ по пятому этапу, решение второй задачи:</vt:lpstr>
      <vt:lpstr>Реализация развития ИКТ на пятом этапе в рамках решения третьей задачи: </vt:lpstr>
      <vt:lpstr>Реализация и внедрение новых ИКТ по пятому этапу в рамках решения четвертой задачи:</vt:lpstr>
      <vt:lpstr>Реализация и внедрение новых ИКТ по пятому этапу в рамках решения пятой задачи:</vt:lpstr>
      <vt:lpstr>Выводы по пятому этапу внедрения новых технологий:</vt:lpstr>
      <vt:lpstr>Этапы развития новых информационных технологий в академических библиотеках.</vt:lpstr>
    </vt:vector>
  </TitlesOfParts>
  <Company>Жилищная инициатива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Этапы развития новых информационных технологий в академических библиотеках</dc:title>
  <dc:creator>Елена</dc:creator>
  <cp:lastModifiedBy>Пользователь Windows</cp:lastModifiedBy>
  <cp:revision>91</cp:revision>
  <dcterms:created xsi:type="dcterms:W3CDTF">2009-06-29T06:17:04Z</dcterms:created>
  <dcterms:modified xsi:type="dcterms:W3CDTF">2009-06-30T14:35:13Z</dcterms:modified>
</cp:coreProperties>
</file>